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6" r:id="rId2"/>
    <p:sldId id="289" r:id="rId3"/>
    <p:sldId id="257" r:id="rId4"/>
    <p:sldId id="288" r:id="rId5"/>
    <p:sldId id="264" r:id="rId6"/>
    <p:sldId id="271" r:id="rId7"/>
    <p:sldId id="272" r:id="rId8"/>
    <p:sldId id="274" r:id="rId9"/>
    <p:sldId id="285" r:id="rId10"/>
    <p:sldId id="265" r:id="rId11"/>
    <p:sldId id="291" r:id="rId12"/>
    <p:sldId id="290" r:id="rId13"/>
    <p:sldId id="293" r:id="rId14"/>
    <p:sldId id="283" r:id="rId15"/>
    <p:sldId id="286" r:id="rId16"/>
    <p:sldId id="287" r:id="rId17"/>
    <p:sldId id="261"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402" autoAdjust="0"/>
  </p:normalViewPr>
  <p:slideViewPr>
    <p:cSldViewPr snapToGrid="0">
      <p:cViewPr varScale="1">
        <p:scale>
          <a:sx n="75" d="100"/>
          <a:sy n="75" d="100"/>
        </p:scale>
        <p:origin x="708"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F5AAD-277C-4460-863A-4CE4CE853292}" type="datetimeFigureOut">
              <a:rPr lang="zh-CN" altLang="en-US" smtClean="0"/>
              <a:t>2021/1/14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07AA2-0E96-4A85-9E58-87B6D6A4006F}" type="slidenum">
              <a:rPr lang="zh-CN" altLang="en-US" smtClean="0"/>
              <a:t>‹#›</a:t>
            </a:fld>
            <a:endParaRPr lang="zh-CN" altLang="en-US"/>
          </a:p>
        </p:txBody>
      </p:sp>
    </p:spTree>
    <p:extLst>
      <p:ext uri="{BB962C8B-B14F-4D97-AF65-F5344CB8AC3E}">
        <p14:creationId xmlns:p14="http://schemas.microsoft.com/office/powerpoint/2010/main" val="489875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907AA2-0E96-4A85-9E58-87B6D6A4006F}" type="slidenum">
              <a:rPr lang="zh-CN" altLang="en-US" smtClean="0"/>
              <a:t>1</a:t>
            </a:fld>
            <a:endParaRPr lang="zh-CN" altLang="en-US"/>
          </a:p>
        </p:txBody>
      </p:sp>
    </p:spTree>
    <p:extLst>
      <p:ext uri="{BB962C8B-B14F-4D97-AF65-F5344CB8AC3E}">
        <p14:creationId xmlns:p14="http://schemas.microsoft.com/office/powerpoint/2010/main" val="195195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10</a:t>
            </a:fld>
            <a:endParaRPr lang="zh-CN" altLang="en-US"/>
          </a:p>
        </p:txBody>
      </p:sp>
    </p:spTree>
    <p:extLst>
      <p:ext uri="{BB962C8B-B14F-4D97-AF65-F5344CB8AC3E}">
        <p14:creationId xmlns:p14="http://schemas.microsoft.com/office/powerpoint/2010/main" val="413636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11</a:t>
            </a:fld>
            <a:endParaRPr lang="zh-CN" altLang="en-US"/>
          </a:p>
        </p:txBody>
      </p:sp>
    </p:spTree>
    <p:extLst>
      <p:ext uri="{BB962C8B-B14F-4D97-AF65-F5344CB8AC3E}">
        <p14:creationId xmlns:p14="http://schemas.microsoft.com/office/powerpoint/2010/main" val="62543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对于各向同性的基于物理的材质来说，从ω</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方向射入的光线，其</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的值直接取决于材质的粗糙度α以及自身的观察方向ω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。因此，我们可以根据需要存储的纹理贴图的精度，对粗糙度α以及自身的观察方向ω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进行枚举。对每一组的粗糙度α以及观察方向ω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，我们找到一个线性变换矩阵使得初始球面分布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在经过线性变换之后产生的新的球面分布</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能够无限逼近在该粗糙度和观察方向下的经过入射光线方向ω</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的余弦加权之后的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值。</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为了加速渲染进程，线性变换余弦算法会在渲染开始前的预处理阶段进行线性变换矩阵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的匹配计算，然后将计算出的线性变换矩阵存储在贴图中。当需要提取贴图中存储的数据时，根据粗糙度α以及观察方向与被照射点法向向量之间的夹角θ来对矩阵中的数据进行线性插值提取。</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首先，我们在循环的中对粗糙度α以及自身的观察方向ω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进行枚举</a:t>
            </a:r>
          </a:p>
          <a:p>
            <a:r>
              <a:rPr lang="zh-CN" altLang="zh-CN" sz="1200" kern="1200" dirty="0">
                <a:solidFill>
                  <a:schemeClr val="tx1"/>
                </a:solidFill>
                <a:effectLst/>
                <a:latin typeface="+mn-lt"/>
                <a:ea typeface="+mn-ea"/>
                <a:cs typeface="+mn-cs"/>
              </a:rPr>
              <a:t>然后，我们使用当前枚举的粗糙度α以及自身的观察方向ω</a:t>
            </a:r>
            <a:r>
              <a:rPr lang="en-US" altLang="zh-CN" sz="1200" kern="1200" baseline="-250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对相应的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积分结果进行计算。由于半球域Ω上的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积分无法通过遍历简单的进行计算，我们在这里使用重要性采样的方法对入射光线ω</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值进行采样，并得到这个采样点的概率密度函数值，计算该点在重要性采样中的权重，最终得到</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的近似值。因为在预计算的过程中没有实时计算的要求，所以可以增加采样的数量，从而得到十分精确的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值</a:t>
            </a:r>
          </a:p>
        </p:txBody>
      </p:sp>
      <p:sp>
        <p:nvSpPr>
          <p:cNvPr id="4" name="灯片编号占位符 3"/>
          <p:cNvSpPr>
            <a:spLocks noGrp="1"/>
          </p:cNvSpPr>
          <p:nvPr>
            <p:ph type="sldNum" sz="quarter" idx="5"/>
          </p:nvPr>
        </p:nvSpPr>
        <p:spPr/>
        <p:txBody>
          <a:bodyPr/>
          <a:lstStyle/>
          <a:p>
            <a:fld id="{E5907AA2-0E96-4A85-9E58-87B6D6A4006F}" type="slidenum">
              <a:rPr lang="zh-CN" altLang="en-US" smtClean="0"/>
              <a:t>12</a:t>
            </a:fld>
            <a:endParaRPr lang="zh-CN" altLang="en-US"/>
          </a:p>
        </p:txBody>
      </p:sp>
    </p:spTree>
    <p:extLst>
      <p:ext uri="{BB962C8B-B14F-4D97-AF65-F5344CB8AC3E}">
        <p14:creationId xmlns:p14="http://schemas.microsoft.com/office/powerpoint/2010/main" val="180309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13</a:t>
            </a:fld>
            <a:endParaRPr lang="zh-CN" altLang="en-US"/>
          </a:p>
        </p:txBody>
      </p:sp>
    </p:spTree>
    <p:extLst>
      <p:ext uri="{BB962C8B-B14F-4D97-AF65-F5344CB8AC3E}">
        <p14:creationId xmlns:p14="http://schemas.microsoft.com/office/powerpoint/2010/main" val="217364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14</a:t>
            </a:fld>
            <a:endParaRPr lang="zh-CN" altLang="en-US"/>
          </a:p>
        </p:txBody>
      </p:sp>
    </p:spTree>
    <p:extLst>
      <p:ext uri="{BB962C8B-B14F-4D97-AF65-F5344CB8AC3E}">
        <p14:creationId xmlns:p14="http://schemas.microsoft.com/office/powerpoint/2010/main" val="10752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15</a:t>
            </a:fld>
            <a:endParaRPr lang="zh-CN" altLang="en-US"/>
          </a:p>
        </p:txBody>
      </p:sp>
    </p:spTree>
    <p:extLst>
      <p:ext uri="{BB962C8B-B14F-4D97-AF65-F5344CB8AC3E}">
        <p14:creationId xmlns:p14="http://schemas.microsoft.com/office/powerpoint/2010/main" val="1695381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16</a:t>
            </a:fld>
            <a:endParaRPr lang="zh-CN" altLang="en-US"/>
          </a:p>
        </p:txBody>
      </p:sp>
    </p:spTree>
    <p:extLst>
      <p:ext uri="{BB962C8B-B14F-4D97-AF65-F5344CB8AC3E}">
        <p14:creationId xmlns:p14="http://schemas.microsoft.com/office/powerpoint/2010/main" val="1109396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虚拟现实相关的系统，对设备硬件有着相当高的要求。系统在设计时，往往会为了减少计算的消耗而在三维场景中采用较为简单的光照方案，导致最终的光照效果不够真实。</a:t>
            </a:r>
          </a:p>
          <a:p>
            <a:r>
              <a:rPr lang="zh-CN" altLang="zh-CN" sz="1200" kern="1200" dirty="0">
                <a:solidFill>
                  <a:schemeClr val="tx1"/>
                </a:solidFill>
                <a:effectLst/>
                <a:latin typeface="+mn-lt"/>
                <a:ea typeface="+mn-ea"/>
                <a:cs typeface="+mn-cs"/>
              </a:rPr>
              <a:t>例如，在家居建筑的导览系统中，客厅、卧室、厨房等等房间里有着各种各样的多边形光源，它们的光照效果难以使用简单光源逼真地模拟。当客户人群需要预览当前的房间在选定的照明工具的照明下有着怎样的光照效果时，对于复杂的光源，往往不能使用虚拟现实设备进行实时的游览，只能预先渲染出一张光照效果图供客户参考。使用多边形光源的实时光照算法能够近似地模拟出多边形光源的光照效果，让客户人群拥有更加真实的体验，同时节省计算资源，保证系统能够在实时的环境下运行。运用多边形光源的实时光照计算算法对家居房间进行光照的效果。</a:t>
            </a:r>
          </a:p>
          <a:p>
            <a:r>
              <a:rPr lang="zh-CN" altLang="zh-CN" sz="1200" kern="1200" dirty="0">
                <a:solidFill>
                  <a:schemeClr val="tx1"/>
                </a:solidFill>
                <a:effectLst/>
                <a:latin typeface="+mn-lt"/>
                <a:ea typeface="+mn-ea"/>
                <a:cs typeface="+mn-cs"/>
              </a:rPr>
              <a:t>如果要在三维空间中制作一款高质量的游戏，那么逼真的光照效果是必不可少的。但是，复杂光源的光照计算极为耗费资源，游戏又是一个对实时性的要求极高的系统。因此，大量的优化算法是必不可少的，其中就包括对多边形光源光照计算的优化。</a:t>
            </a:r>
          </a:p>
          <a:p>
            <a:r>
              <a:rPr lang="en-US" altLang="zh-CN" sz="1200" kern="1200" dirty="0">
                <a:solidFill>
                  <a:schemeClr val="tx1"/>
                </a:solidFill>
                <a:effectLst/>
                <a:latin typeface="+mn-lt"/>
                <a:ea typeface="+mn-ea"/>
                <a:cs typeface="+mn-cs"/>
              </a:rPr>
              <a:t>Epic</a:t>
            </a:r>
            <a:r>
              <a:rPr lang="zh-CN" altLang="zh-CN" sz="1200" kern="1200" dirty="0">
                <a:solidFill>
                  <a:schemeClr val="tx1"/>
                </a:solidFill>
                <a:effectLst/>
                <a:latin typeface="+mn-lt"/>
                <a:ea typeface="+mn-ea"/>
                <a:cs typeface="+mn-cs"/>
              </a:rPr>
              <a:t>将面光源用一个球体包裹起来</a:t>
            </a:r>
            <a:r>
              <a:rPr lang="en-US" altLang="zh-CN" sz="1200" kern="1200" baseline="300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假设光源是一个球体，光源对距离该球体相同距离的任意位置有着相等的辐射度。当计算从摄像机能否在某一点看到光源的高光时，只需要简单地从摄像机发射一条射线，判断反射光线与球体的位置关系，根据发射光线与球体的交点位置或是球体距离反射光线最近的一点来确定高光的亮度。这种方法的效率很高，能够满足实时运行的条件，但是效果略微粗糙。</a:t>
            </a:r>
            <a:r>
              <a:rPr lang="en-US" altLang="zh-CN" sz="1200" kern="1200" dirty="0">
                <a:solidFill>
                  <a:schemeClr val="tx1"/>
                </a:solidFill>
                <a:effectLst/>
                <a:latin typeface="+mn-lt"/>
                <a:ea typeface="+mn-ea"/>
                <a:cs typeface="+mn-cs"/>
              </a:rPr>
              <a:t>Epic</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Unreal Engine 4</a:t>
            </a:r>
            <a:r>
              <a:rPr lang="zh-CN" altLang="zh-CN" sz="1200" kern="1200" dirty="0">
                <a:solidFill>
                  <a:schemeClr val="tx1"/>
                </a:solidFill>
                <a:effectLst/>
                <a:latin typeface="+mn-lt"/>
                <a:ea typeface="+mn-ea"/>
                <a:cs typeface="+mn-cs"/>
              </a:rPr>
              <a:t>引擎中实现的面光源的效果。</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Gurrilla</a:t>
            </a:r>
            <a:r>
              <a:rPr lang="en-US" altLang="zh-CN" sz="1200" kern="1200" dirty="0">
                <a:solidFill>
                  <a:schemeClr val="tx1"/>
                </a:solidFill>
                <a:effectLst/>
                <a:latin typeface="+mn-lt"/>
                <a:ea typeface="+mn-ea"/>
                <a:cs typeface="+mn-cs"/>
              </a:rPr>
              <a:t> Game</a:t>
            </a:r>
            <a:r>
              <a:rPr lang="zh-CN" altLang="zh-CN" sz="1200" kern="1200" dirty="0">
                <a:solidFill>
                  <a:schemeClr val="tx1"/>
                </a:solidFill>
                <a:effectLst/>
                <a:latin typeface="+mn-lt"/>
                <a:ea typeface="+mn-ea"/>
                <a:cs typeface="+mn-cs"/>
              </a:rPr>
              <a:t>对光照强度不均匀的多边形光源的光照计算也进行了优化。游戏中可以看到四边形的广告灯箱，它也是一个多边形光源。广告灯箱在地面上的反射效果。</a:t>
            </a:r>
          </a:p>
          <a:p>
            <a:r>
              <a:rPr lang="zh-CN" altLang="zh-CN" sz="1200" kern="1200" dirty="0">
                <a:solidFill>
                  <a:schemeClr val="tx1"/>
                </a:solidFill>
                <a:effectLst/>
                <a:latin typeface="+mn-lt"/>
                <a:ea typeface="+mn-ea"/>
                <a:cs typeface="+mn-cs"/>
              </a:rPr>
              <a:t>动画影视作品的制作流程中，各种复杂的光源的使用是非常普遍的。其在正式渲染时，不需要进行复杂光源的实时光照计算，而是尽量将每一帧的渲染质量做到最好。因此，渲染一帧画面需要很长的时间，而在渲染完成前制作人员并不知道这样的渲染效果是否是符合需求的。为了解决这个问题，需要在正式渲染前对渲染的大致效果进行预览，从而确定该画面是否符合需求。多边形光源的光照优化算法能够实现多边形光源的光照效果的实时计算，从而帮助制作人员快速做出调试和判断。</a:t>
            </a:r>
          </a:p>
        </p:txBody>
      </p:sp>
      <p:sp>
        <p:nvSpPr>
          <p:cNvPr id="4" name="灯片编号占位符 3"/>
          <p:cNvSpPr>
            <a:spLocks noGrp="1"/>
          </p:cNvSpPr>
          <p:nvPr>
            <p:ph type="sldNum" sz="quarter" idx="5"/>
          </p:nvPr>
        </p:nvSpPr>
        <p:spPr/>
        <p:txBody>
          <a:bodyPr/>
          <a:lstStyle/>
          <a:p>
            <a:fld id="{E5907AA2-0E96-4A85-9E58-87B6D6A4006F}" type="slidenum">
              <a:rPr lang="zh-CN" altLang="en-US" smtClean="0"/>
              <a:t>17</a:t>
            </a:fld>
            <a:endParaRPr lang="zh-CN" altLang="en-US"/>
          </a:p>
        </p:txBody>
      </p:sp>
    </p:spTree>
    <p:extLst>
      <p:ext uri="{BB962C8B-B14F-4D97-AF65-F5344CB8AC3E}">
        <p14:creationId xmlns:p14="http://schemas.microsoft.com/office/powerpoint/2010/main" val="100741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线性变换余弦算法能够较好地计算真实基于物理的</a:t>
            </a:r>
            <a:r>
              <a:rPr lang="en-US" altLang="zh-CN" dirty="0"/>
              <a:t>BRDF</a:t>
            </a:r>
            <a:r>
              <a:rPr lang="zh-CN" altLang="en-US" dirty="0"/>
              <a:t>带来的渲染效果，同时能够实时地进行计算。它的算法会带来一定的误差（对比。那个方法），特别在物体的材质具有高粗糙度的情况下，渲染的结果与真实的基于物理渲染的结果有一些区别，但是它总能带来在视觉上看起来正确的效果</a:t>
            </a:r>
            <a:endParaRPr lang="en-US" altLang="zh-CN" dirty="0"/>
          </a:p>
        </p:txBody>
      </p:sp>
      <p:sp>
        <p:nvSpPr>
          <p:cNvPr id="4" name="灯片编号占位符 3"/>
          <p:cNvSpPr>
            <a:spLocks noGrp="1"/>
          </p:cNvSpPr>
          <p:nvPr>
            <p:ph type="sldNum" sz="quarter" idx="5"/>
          </p:nvPr>
        </p:nvSpPr>
        <p:spPr/>
        <p:txBody>
          <a:bodyPr/>
          <a:lstStyle/>
          <a:p>
            <a:fld id="{E5907AA2-0E96-4A85-9E58-87B6D6A4006F}" type="slidenum">
              <a:rPr lang="zh-CN" altLang="en-US" smtClean="0"/>
              <a:t>18</a:t>
            </a:fld>
            <a:endParaRPr lang="zh-CN" altLang="en-US"/>
          </a:p>
        </p:txBody>
      </p:sp>
    </p:spTree>
    <p:extLst>
      <p:ext uri="{BB962C8B-B14F-4D97-AF65-F5344CB8AC3E}">
        <p14:creationId xmlns:p14="http://schemas.microsoft.com/office/powerpoint/2010/main" val="266270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5907AA2-0E96-4A85-9E58-87B6D6A4006F}" type="slidenum">
              <a:rPr lang="zh-CN" altLang="en-US" smtClean="0"/>
              <a:t>2</a:t>
            </a:fld>
            <a:endParaRPr lang="zh-CN" altLang="en-US"/>
          </a:p>
        </p:txBody>
      </p:sp>
    </p:spTree>
    <p:extLst>
      <p:ext uri="{BB962C8B-B14F-4D97-AF65-F5344CB8AC3E}">
        <p14:creationId xmlns:p14="http://schemas.microsoft.com/office/powerpoint/2010/main" val="7248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现代计算机图形应用中对于三维场景渲染的真实性要求（不能一味地使用点光源、平行光这种得不到特别真实的效果简单的光源）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多边形光源相对于传统光源的复杂性（传统简单光源就是复杂光源的理想模型，多边形光源相较于传统光源在计算上更有难度，有研究的必要和价值）</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3</a:t>
            </a:fld>
            <a:endParaRPr lang="zh-CN" altLang="en-US"/>
          </a:p>
        </p:txBody>
      </p:sp>
    </p:spTree>
    <p:extLst>
      <p:ext uri="{BB962C8B-B14F-4D97-AF65-F5344CB8AC3E}">
        <p14:creationId xmlns:p14="http://schemas.microsoft.com/office/powerpoint/2010/main" val="264781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Lambert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解决了多边形辐照度的计算问题【</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1760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Baum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等人将其引入计算机图形学【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1989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】（这可以给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BRDF</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函数是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Lambert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的，也就是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albedo/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π，并且光源强度恒定的渲染方程提供解析解，但是现在的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BRDF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的球面分布很复杂，辐照度没有解析解）</a:t>
            </a:r>
          </a:p>
          <a:p>
            <a:pPr marL="342900" lvl="0" indent="-342900" algn="just">
              <a:buFont typeface="+mj-lt"/>
              <a:buAutoNum type="arabicPeriod"/>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Arvo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将多边形辐照度的计算问题扩展到了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Phong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分布，即使用指数来控制余弦分布的锐度【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1995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Snyder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Arvo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提出的技术进行了详细实现【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1996</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】（这种方法的限制在于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Phong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多边形积分的计算复杂度是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是多边形的顶点数，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Phong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的指数，也就是说，积分的计算代价会随着分布锐度的增加而增加）</a:t>
            </a:r>
          </a:p>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Wang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】以及</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Drobot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点启发式方法，即使用点光源来替换区域光进行计算（这样的技术的计算代价足够小，以至于可以应用在实时渲染中。但是它们的计算结果不够准确，不能保证可靠的积分，甚至在一些情况下与真实的结果偏离几个数量级）</a:t>
            </a:r>
          </a:p>
          <a:p>
            <a:pPr marL="342900" lvl="0" indent="-342900" algn="just">
              <a:buFont typeface="+mj-lt"/>
              <a:buAutoNum type="arabicPeriod"/>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Lecocq</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等人为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Phong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-Polygon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积分提供了一个近似解决方案，积分速度快，能够实时地进行计算【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】（其计算复杂度是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），与分布的锐度无关，但是结果仍旧是近似的）</a:t>
            </a:r>
          </a:p>
        </p:txBody>
      </p:sp>
      <p:sp>
        <p:nvSpPr>
          <p:cNvPr id="4" name="灯片编号占位符 3"/>
          <p:cNvSpPr>
            <a:spLocks noGrp="1"/>
          </p:cNvSpPr>
          <p:nvPr>
            <p:ph type="sldNum" sz="quarter" idx="5"/>
          </p:nvPr>
        </p:nvSpPr>
        <p:spPr/>
        <p:txBody>
          <a:bodyPr/>
          <a:lstStyle/>
          <a:p>
            <a:fld id="{E5907AA2-0E96-4A85-9E58-87B6D6A4006F}" type="slidenum">
              <a:rPr lang="zh-CN" altLang="en-US" smtClean="0"/>
              <a:t>4</a:t>
            </a:fld>
            <a:endParaRPr lang="zh-CN" altLang="en-US"/>
          </a:p>
        </p:txBody>
      </p:sp>
    </p:spTree>
    <p:extLst>
      <p:ext uri="{BB962C8B-B14F-4D97-AF65-F5344CB8AC3E}">
        <p14:creationId xmlns:p14="http://schemas.microsoft.com/office/powerpoint/2010/main" val="1507769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首先，可以根据客观的条件来决定如何对多边形光源进行处理。例如，当三维场景中的多边形光源距离我们场景中的摄像机所看到的物体的距离非常遥远，以至于多边形光源对物体的光照效果可以近乎忽略不计时，我们可以将此时的多边形光源当作点光源来处理，甚至直接忽略该多边形光源的光照贡献，以此节省计算资源。当多边形光源距离我们要渲染的物体距离较近时，我们再将该光源作为多边形光源进行计算，同时考虑其他的优化方案。</a:t>
            </a:r>
          </a:p>
          <a:p>
            <a:r>
              <a:rPr lang="zh-CN" altLang="zh-CN" sz="1200" kern="1200" dirty="0">
                <a:solidFill>
                  <a:schemeClr val="tx1"/>
                </a:solidFill>
                <a:effectLst/>
                <a:latin typeface="+mn-lt"/>
                <a:ea typeface="+mn-ea"/>
                <a:cs typeface="+mn-cs"/>
              </a:rPr>
              <a:t>其次，我们可以根据多边形光源不同的性质对其光照计算进行优化。例如，对于表面光照强度恒定的多边形光源，我们可以使用解析法较为简单地对它的光照进行计算。而对于表面各处光照强度不恒定的多边形光源来说，其每处的辐射率不是一个恒定的值，因此无法从积分项中移出，无法利用解析法对它的光照进行计算。如果我们对多边形光源上光照强度不同的每一处进行计算，那么就类似于之前的计算无数个点光源的光照效果，是无法直接遍历的。为了计算这种多边形光源的光照效果，我们可以使用采样的方法对光照效果进行近似，采样的数量越多，计算结果就与真实的结果越接近。虽然通过这种方法计算出来的光照效果与实际的光照效果有细微的区别，但是它的结果在视觉上是正确的，并且能够做到实时地进行渲染。</a:t>
            </a:r>
          </a:p>
          <a:p>
            <a:r>
              <a:rPr lang="zh-CN" altLang="zh-CN" sz="1200" kern="1200" dirty="0">
                <a:solidFill>
                  <a:schemeClr val="tx1"/>
                </a:solidFill>
                <a:effectLst/>
                <a:latin typeface="+mn-lt"/>
                <a:ea typeface="+mn-ea"/>
                <a:cs typeface="+mn-cs"/>
              </a:rPr>
              <a:t>另外，当我们对被照射物体的每个顶点进行光照计算时，会发现它们总是有一些共有的量需要在这个过程中被计算，并且这些共有的量在一些变量确定的情况下是固定不变的，而我们在进行光照计算的过程中却对这些固定不变的量重复地进行计算，从而大大地消耗了计算资源。为此，我们可以在光照计算前对这些在计算中固定不变的量进行预先的计算，并存储起来。在光照计算时，直接查找相对应的计算值，从而加速光照计算。</a:t>
            </a:r>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年</a:t>
            </a:r>
            <a:r>
              <a:rPr lang="en-US" altLang="zh-CN" sz="1200" b="0" i="0" kern="1200" dirty="0" err="1">
                <a:solidFill>
                  <a:schemeClr val="tx1"/>
                </a:solidFill>
                <a:effectLst/>
                <a:latin typeface="+mn-lt"/>
                <a:ea typeface="+mn-ea"/>
                <a:cs typeface="+mn-cs"/>
              </a:rPr>
              <a:t>Siggraph</a:t>
            </a:r>
            <a:r>
              <a:rPr lang="zh-CN" altLang="en-US" sz="1200" b="0" i="0" kern="1200" dirty="0">
                <a:solidFill>
                  <a:schemeClr val="tx1"/>
                </a:solidFill>
                <a:effectLst/>
                <a:latin typeface="+mn-lt"/>
                <a:ea typeface="+mn-ea"/>
                <a:cs typeface="+mn-cs"/>
              </a:rPr>
              <a:t>上，</a:t>
            </a:r>
            <a:r>
              <a:rPr lang="en-US" altLang="zh-CN" sz="1200" b="0" i="0" kern="1200" dirty="0">
                <a:solidFill>
                  <a:schemeClr val="tx1"/>
                </a:solidFill>
                <a:effectLst/>
                <a:latin typeface="+mn-lt"/>
                <a:ea typeface="+mn-ea"/>
                <a:cs typeface="+mn-cs"/>
              </a:rPr>
              <a:t>Epic</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Treyarch</a:t>
            </a:r>
            <a:r>
              <a:rPr lang="zh-CN" altLang="en-US" sz="1200" b="0" i="0" kern="1200" dirty="0">
                <a:solidFill>
                  <a:schemeClr val="tx1"/>
                </a:solidFill>
                <a:effectLst/>
                <a:latin typeface="+mn-lt"/>
                <a:ea typeface="+mn-ea"/>
                <a:cs typeface="+mn-cs"/>
              </a:rPr>
              <a:t>共同提出了一种被称之为</a:t>
            </a:r>
            <a:r>
              <a:rPr lang="en-US" altLang="zh-CN" sz="1200" b="0" i="0" kern="1200" dirty="0">
                <a:solidFill>
                  <a:schemeClr val="tx1"/>
                </a:solidFill>
                <a:effectLst/>
                <a:latin typeface="+mn-lt"/>
                <a:ea typeface="+mn-ea"/>
                <a:cs typeface="+mn-cs"/>
              </a:rPr>
              <a:t>split-</a:t>
            </a:r>
            <a:r>
              <a:rPr lang="en-US" altLang="zh-CN" sz="1200" b="0" i="0" kern="1200" dirty="0" err="1">
                <a:solidFill>
                  <a:schemeClr val="tx1"/>
                </a:solidFill>
                <a:effectLst/>
                <a:latin typeface="+mn-lt"/>
                <a:ea typeface="+mn-ea"/>
                <a:cs typeface="+mn-cs"/>
              </a:rPr>
              <a:t>sumapproximation</a:t>
            </a:r>
            <a:r>
              <a:rPr lang="zh-CN" altLang="en-US" sz="1200" b="0" i="0" kern="1200" dirty="0">
                <a:solidFill>
                  <a:schemeClr val="tx1"/>
                </a:solidFill>
                <a:effectLst/>
                <a:latin typeface="+mn-lt"/>
                <a:ea typeface="+mn-ea"/>
                <a:cs typeface="+mn-cs"/>
              </a:rPr>
              <a:t>的方法，可以大幅度提升</a:t>
            </a:r>
            <a:r>
              <a:rPr lang="en-US" altLang="zh-CN" sz="1200" b="0" i="0" kern="1200" dirty="0">
                <a:solidFill>
                  <a:schemeClr val="tx1"/>
                </a:solidFill>
                <a:effectLst/>
                <a:latin typeface="+mn-lt"/>
                <a:ea typeface="+mn-ea"/>
                <a:cs typeface="+mn-cs"/>
              </a:rPr>
              <a:t>IBL</a:t>
            </a:r>
            <a:r>
              <a:rPr lang="zh-CN" altLang="en-US" sz="1200" b="0" i="0" kern="1200" dirty="0">
                <a:solidFill>
                  <a:schemeClr val="tx1"/>
                </a:solidFill>
                <a:effectLst/>
                <a:latin typeface="+mn-lt"/>
                <a:ea typeface="+mn-ea"/>
                <a:cs typeface="+mn-cs"/>
              </a:rPr>
              <a:t>的菲涅尔反射精度，被分别用于虚幻</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和使命召唤：黑色行动</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里，下面我们来简单介绍这一方法。</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5</a:t>
            </a:fld>
            <a:endParaRPr lang="zh-CN" altLang="en-US"/>
          </a:p>
        </p:txBody>
      </p:sp>
    </p:spTree>
    <p:extLst>
      <p:ext uri="{BB962C8B-B14F-4D97-AF65-F5344CB8AC3E}">
        <p14:creationId xmlns:p14="http://schemas.microsoft.com/office/powerpoint/2010/main" val="368083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线性变换余弦算法的想法主要来源于对被照射点的球面分布上的方向向量的线性变换。这个线性变换是用一个矩阵表示的。也就是说，通过矩阵变换将一个初始的球面分布线性变换为一个新的球面分布。对于一个初始的球面分布</a:t>
            </a:r>
            <a:r>
              <a:rPr lang="en-US" altLang="zh-CN" sz="1200" kern="1200" dirty="0">
                <a:solidFill>
                  <a:schemeClr val="tx1"/>
                </a:solidFill>
                <a:effectLst/>
                <a:latin typeface="+mn-lt"/>
                <a:ea typeface="+mn-ea"/>
                <a:cs typeface="+mn-cs"/>
              </a:rPr>
              <a:t>Do</a:t>
            </a:r>
            <a:r>
              <a:rPr lang="zh-CN" altLang="en-US" sz="1200" kern="1200" dirty="0">
                <a:solidFill>
                  <a:schemeClr val="tx1"/>
                </a:solidFill>
                <a:effectLst/>
                <a:latin typeface="+mn-lt"/>
                <a:ea typeface="+mn-ea"/>
                <a:cs typeface="+mn-cs"/>
              </a:rPr>
              <a:t>，该算法使用一个矩阵对其进行线性变换，使这个经过线性变换后的新的球面分布能够无限地逼近真实的基于物理的</a:t>
            </a:r>
            <a:r>
              <a:rPr lang="en-US" altLang="zh-CN" sz="1200" kern="1200" dirty="0">
                <a:solidFill>
                  <a:schemeClr val="tx1"/>
                </a:solidFill>
                <a:effectLst/>
                <a:latin typeface="+mn-lt"/>
                <a:ea typeface="+mn-ea"/>
                <a:cs typeface="+mn-cs"/>
              </a:rPr>
              <a:t>BRDF</a:t>
            </a:r>
            <a:r>
              <a:rPr lang="zh-CN" altLang="en-US" sz="1200" kern="1200" dirty="0">
                <a:solidFill>
                  <a:schemeClr val="tx1"/>
                </a:solidFill>
                <a:effectLst/>
                <a:latin typeface="+mn-lt"/>
                <a:ea typeface="+mn-ea"/>
                <a:cs typeface="+mn-cs"/>
              </a:rPr>
              <a:t>分布。在对光照进行计算时，该算法对球面分布以及多边形光源进行原线性变换的逆变换，将要计算的分布转换到容易计算的初始球面分布上，以此加速渲染进程。</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6</a:t>
            </a:fld>
            <a:endParaRPr lang="zh-CN" altLang="en-US"/>
          </a:p>
        </p:txBody>
      </p:sp>
    </p:spTree>
    <p:extLst>
      <p:ext uri="{BB962C8B-B14F-4D97-AF65-F5344CB8AC3E}">
        <p14:creationId xmlns:p14="http://schemas.microsoft.com/office/powerpoint/2010/main" val="217128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因此，当计算线性变换后的新的球面分布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在方向向量ω上的值时，就可以转化为求初始分布</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Do</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在对应的方向向量ω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o</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上的值。其中偏微分为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Jacobian</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行列式</a:t>
                </a:r>
                <a:r>
                  <a:rPr lang="zh-CN" altLang="zh-CN" sz="1800" kern="100" dirty="0">
                    <a:solidFill>
                      <a:srgbClr val="ACB9CA"/>
                    </a:solidFill>
                    <a:effectLst/>
                    <a:latin typeface="Calibri" panose="020F0502020204030204" pitchFamily="34" charset="0"/>
                    <a:ea typeface="宋体" panose="02010600030101010101" pitchFamily="2" charset="-122"/>
                    <a:cs typeface="Times New Roman" panose="02020603050405020304" pitchFamily="18" charset="0"/>
                  </a:rPr>
                  <a:t>，对于立体角ω在球面上的微面元来说，线性变换可能导致其面积发生变化，从而导致最终的积分结果产生误差。</a:t>
                </a:r>
                <a:r>
                  <a:rPr lang="en-US" altLang="zh-CN" sz="1800" kern="100" dirty="0">
                    <a:solidFill>
                      <a:srgbClr val="ACB9CA"/>
                    </a:solidFill>
                    <a:effectLst/>
                    <a:latin typeface="Calibri" panose="020F0502020204030204" pitchFamily="34" charset="0"/>
                    <a:ea typeface="宋体" panose="02010600030101010101" pitchFamily="2" charset="-122"/>
                    <a:cs typeface="Times New Roman" panose="02020603050405020304" pitchFamily="18" charset="0"/>
                  </a:rPr>
                  <a:t>Jacobian</a:t>
                </a:r>
                <a:r>
                  <a:rPr lang="zh-CN" altLang="zh-CN" sz="1800" kern="100" dirty="0">
                    <a:solidFill>
                      <a:srgbClr val="ACB9CA"/>
                    </a:solidFill>
                    <a:effectLst/>
                    <a:latin typeface="Calibri" panose="020F0502020204030204" pitchFamily="34" charset="0"/>
                    <a:ea typeface="宋体" panose="02010600030101010101" pitchFamily="2" charset="-122"/>
                    <a:cs typeface="Times New Roman" panose="02020603050405020304" pitchFamily="18" charset="0"/>
                  </a:rPr>
                  <a:t>矩阵的行列式的绝对值等于线性变换前后立体角在球面上的微面元的面积之比。因此，在式子的最后使用</a:t>
                </a:r>
                <a:r>
                  <a:rPr lang="en-US" altLang="zh-CN" sz="1800" kern="100" dirty="0">
                    <a:solidFill>
                      <a:srgbClr val="ACB9CA"/>
                    </a:solidFill>
                    <a:effectLst/>
                    <a:latin typeface="Calibri" panose="020F0502020204030204" pitchFamily="34" charset="0"/>
                    <a:ea typeface="宋体" panose="02010600030101010101" pitchFamily="2" charset="-122"/>
                    <a:cs typeface="Times New Roman" panose="02020603050405020304" pitchFamily="18" charset="0"/>
                  </a:rPr>
                  <a:t>Jacobian</a:t>
                </a:r>
                <a:r>
                  <a:rPr lang="zh-CN" altLang="zh-CN" sz="1800" kern="100" dirty="0">
                    <a:solidFill>
                      <a:srgbClr val="ACB9CA"/>
                    </a:solidFill>
                    <a:effectLst/>
                    <a:latin typeface="Calibri" panose="020F0502020204030204" pitchFamily="34" charset="0"/>
                    <a:ea typeface="宋体" panose="02010600030101010101" pitchFamily="2" charset="-122"/>
                    <a:cs typeface="Times New Roman" panose="02020603050405020304" pitchFamily="18" charset="0"/>
                  </a:rPr>
                  <a:t>行列式</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可以消除线性变换带来的积分的误差。</a:t>
                </a:r>
              </a:p>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对于球面分布上的积分计算，</a:t>
                </a:r>
                <a:r>
                  <a:rPr lang="zh-CN" altLang="zh-CN" sz="1800" kern="100" dirty="0">
                    <a:solidFill>
                      <a:srgbClr val="AEAAAA"/>
                    </a:solidFill>
                    <a:effectLst/>
                    <a:latin typeface="Calibri" panose="020F0502020204030204" pitchFamily="34" charset="0"/>
                    <a:ea typeface="宋体" panose="02010600030101010101" pitchFamily="2" charset="-122"/>
                    <a:cs typeface="Times New Roman" panose="02020603050405020304" pitchFamily="18" charset="0"/>
                  </a:rPr>
                  <a:t>我们</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可以通过</a:t>
                </a:r>
                <a:r>
                  <a:rPr lang="zh-CN" altLang="zh-CN" sz="1800" kern="100" dirty="0">
                    <a:solidFill>
                      <a:srgbClr val="ACB9CA"/>
                    </a:solidFill>
                    <a:effectLst/>
                    <a:latin typeface="Calibri" panose="020F0502020204030204" pitchFamily="34" charset="0"/>
                    <a:ea typeface="宋体" panose="02010600030101010101" pitchFamily="2" charset="-122"/>
                    <a:cs typeface="Times New Roman" panose="02020603050405020304" pitchFamily="18" charset="0"/>
                  </a:rPr>
                  <a:t>原线性变换的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逆变换转化为初始球面分布上的积分计算</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，等到的结果是相等的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，如这个公式所示。</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当对多边形光源进行光照计算时</a:t>
                </a:r>
                <a:r>
                  <a:rPr lang="zh-CN" altLang="zh-CN" sz="1800" kern="100" dirty="0">
                    <a:solidFill>
                      <a:srgbClr val="AEAAAA"/>
                    </a:solidFill>
                    <a:effectLst/>
                    <a:latin typeface="Calibri" panose="020F0502020204030204" pitchFamily="34" charset="0"/>
                    <a:ea typeface="宋体" panose="02010600030101010101" pitchFamily="2" charset="-122"/>
                    <a:cs typeface="Times New Roman" panose="02020603050405020304" pitchFamily="18" charset="0"/>
                  </a:rPr>
                  <a:t>，需要计算多边形光源</a:t>
                </a:r>
                <a:r>
                  <a:rPr lang="en-US" altLang="zh-CN" sz="1800" kern="100" dirty="0">
                    <a:solidFill>
                      <a:srgbClr val="AEAAAA"/>
                    </a:solidFill>
                    <a:effectLst/>
                    <a:latin typeface="Calibri" panose="020F0502020204030204" pitchFamily="34" charset="0"/>
                    <a:ea typeface="宋体" panose="02010600030101010101" pitchFamily="2" charset="-122"/>
                    <a:cs typeface="Times New Roman" panose="02020603050405020304" pitchFamily="18" charset="0"/>
                  </a:rPr>
                  <a:t>P</a:t>
                </a:r>
                <a:r>
                  <a:rPr lang="zh-CN" altLang="zh-CN" sz="1800" kern="100" dirty="0">
                    <a:solidFill>
                      <a:srgbClr val="AEAAAA"/>
                    </a:solidFill>
                    <a:effectLst/>
                    <a:latin typeface="Calibri" panose="020F0502020204030204" pitchFamily="34" charset="0"/>
                    <a:ea typeface="宋体" panose="02010600030101010101" pitchFamily="2" charset="-122"/>
                    <a:cs typeface="Times New Roman" panose="02020603050405020304" pitchFamily="18" charset="0"/>
                  </a:rPr>
                  <a:t>与被照射点的球面域的交点形成的范围上的积分。对此，我们</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可以将多边形光源的每个顶点进行逆变换，将多边形光源的照射范围转换到初始球面分布上相对应的照射范围</a:t>
                </a:r>
                <a:r>
                  <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rPr>
                  <a:t>，得到的结果也是相等的</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。也就是说，线性变换不会改变立体角与多边形光源之间对应的相交关系。</a:t>
                </a: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在得到合适的线性变换矩阵后，当我们要计算线性变换后的逼近基于物理的</a:t>
                </a:r>
                <a:r>
                  <a:rPr lang="en-US" altLang="zh-CN" sz="1200" kern="1200" dirty="0">
                    <a:solidFill>
                      <a:schemeClr val="tx1"/>
                    </a:solidFill>
                    <a:effectLst/>
                    <a:latin typeface="+mn-lt"/>
                    <a:ea typeface="+mn-ea"/>
                    <a:cs typeface="+mn-cs"/>
                  </a:rPr>
                  <a:t>BRDF</a:t>
                </a:r>
                <a:r>
                  <a:rPr lang="zh-CN" altLang="zh-CN" sz="1200" kern="1200" dirty="0">
                    <a:solidFill>
                      <a:schemeClr val="tx1"/>
                    </a:solidFill>
                    <a:effectLst/>
                    <a:latin typeface="+mn-lt"/>
                    <a:ea typeface="+mn-ea"/>
                    <a:cs typeface="+mn-cs"/>
                  </a:rPr>
                  <a:t>的新的球面分布</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在方向向量ω上的值时，就可以转化为求初始分布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在对应的方向向量ω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上的值。</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重要的是，为了表达出一个方向上球面分布的值，我们已经假设立体角ω无限小。但是，由于我们对初始分布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进行了线性变换，对于立体角ω在球面上的微面元来说，线性变换可能导致其面积发生变化，从而导致最终的积分结果产生误差。因此，公式（</a:t>
                </a:r>
                <a:r>
                  <a:rPr lang="en-US" altLang="zh-CN" sz="1200" kern="1200" dirty="0">
                    <a:solidFill>
                      <a:schemeClr val="tx1"/>
                    </a:solidFill>
                    <a:effectLst/>
                    <a:latin typeface="+mn-lt"/>
                    <a:ea typeface="+mn-ea"/>
                    <a:cs typeface="+mn-cs"/>
                  </a:rPr>
                  <a:t>5.3</a:t>
                </a:r>
                <a:r>
                  <a:rPr lang="zh-CN" altLang="zh-CN" sz="1200" kern="1200" dirty="0">
                    <a:solidFill>
                      <a:schemeClr val="tx1"/>
                    </a:solidFill>
                    <a:effectLst/>
                    <a:latin typeface="+mn-lt"/>
                    <a:ea typeface="+mn-ea"/>
                    <a:cs typeface="+mn-cs"/>
                  </a:rPr>
                  <a:t>）使用了</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行列式，即偏微分</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𝜕ω</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𝑜</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𝜕ω</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矩阵的行列式的绝对值等于线性变换前后立体角在球面上的微面元的面积之比。因此，在式子的最后使用</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行列式可以消除线性变换带来的积分的误差。</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对于线性变换之后的球面分布，我们使用多边形光源</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与被照射点的球面域的交点形成的范围进行积分计算。而对于初始分布，我们需要首先将多边形光源的每个顶点进行逆变换，来将多边形光源的照射范围转换到原始分布上相对应的照射范围，见公式（</a:t>
                </a:r>
                <a:r>
                  <a:rPr lang="en-US" altLang="zh-CN" sz="1200" kern="1200" dirty="0">
                    <a:solidFill>
                      <a:schemeClr val="tx1"/>
                    </a:solidFill>
                    <a:effectLst/>
                    <a:latin typeface="+mn-lt"/>
                    <a:ea typeface="+mn-ea"/>
                    <a:cs typeface="+mn-cs"/>
                  </a:rPr>
                  <a:t>5.13</a:t>
                </a:r>
                <a:r>
                  <a:rPr lang="zh-CN" altLang="zh-CN" sz="1200" kern="1200" dirty="0">
                    <a:solidFill>
                      <a:schemeClr val="tx1"/>
                    </a:solidFill>
                    <a:effectLst/>
                    <a:latin typeface="+mn-lt"/>
                    <a:ea typeface="+mn-ea"/>
                    <a:cs typeface="+mn-cs"/>
                  </a:rPr>
                  <a:t>）表述。</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也就是说，线性变换不会改变立体角与多边形光源之间对应的相交关系。</a:t>
                </a:r>
              </a:p>
            </p:txBody>
          </p:sp>
        </mc:Fallback>
      </mc:AlternateContent>
      <p:sp>
        <p:nvSpPr>
          <p:cNvPr id="4" name="灯片编号占位符 3"/>
          <p:cNvSpPr>
            <a:spLocks noGrp="1"/>
          </p:cNvSpPr>
          <p:nvPr>
            <p:ph type="sldNum" sz="quarter" idx="5"/>
          </p:nvPr>
        </p:nvSpPr>
        <p:spPr/>
        <p:txBody>
          <a:bodyPr/>
          <a:lstStyle/>
          <a:p>
            <a:fld id="{E5907AA2-0E96-4A85-9E58-87B6D6A4006F}" type="slidenum">
              <a:rPr lang="zh-CN" altLang="en-US" smtClean="0"/>
              <a:t>7</a:t>
            </a:fld>
            <a:endParaRPr lang="zh-CN" altLang="en-US"/>
          </a:p>
        </p:txBody>
      </p:sp>
    </p:spTree>
    <p:extLst>
      <p:ext uri="{BB962C8B-B14F-4D97-AF65-F5344CB8AC3E}">
        <p14:creationId xmlns:p14="http://schemas.microsoft.com/office/powerpoint/2010/main" val="2326404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根据线性变换余弦的性质，我们使用线性变换后的球面分布</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近似取代双向反射分布函数值和余弦值的乘积。</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将计算积分的分布经过逆变换转换回初始分布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，同时将多边形光源</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进行原线性变换的逆变换，即</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o</a:t>
            </a:r>
            <a:r>
              <a:rPr lang="en-US" altLang="zh-CN" sz="1200" kern="1200" dirty="0">
                <a:solidFill>
                  <a:schemeClr val="tx1"/>
                </a:solidFill>
                <a:effectLst/>
                <a:latin typeface="+mn-lt"/>
                <a:ea typeface="+mn-ea"/>
                <a:cs typeface="+mn-cs"/>
              </a:rPr>
              <a:t>=M</a:t>
            </a:r>
            <a:r>
              <a:rPr lang="en-US" altLang="zh-CN" sz="1200" kern="1200" baseline="30000" dirty="0">
                <a:solidFill>
                  <a:schemeClr val="tx1"/>
                </a:solidFill>
                <a:effectLst/>
                <a:latin typeface="+mn-lt"/>
                <a:ea typeface="+mn-ea"/>
                <a:cs typeface="+mn-cs"/>
              </a:rPr>
              <a:t>-1</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，将其转换为初始分布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上的多边形光源</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最后，线性变换余弦算法在初始分布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上计算逆变换后的多边形光源</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在多边形光源与被照射点的球面域的交点形成的范围内的积分，</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结果即为多边形光源</a:t>
            </a:r>
            <a:r>
              <a:rPr lang="en-US" altLang="zh-CN" sz="1200" kern="1200" dirty="0">
                <a:solidFill>
                  <a:schemeClr val="tx1"/>
                </a:solidFill>
                <a:effectLst/>
                <a:latin typeface="+mn-lt"/>
                <a:ea typeface="+mn-ea"/>
                <a:cs typeface="+mn-cs"/>
              </a:rPr>
              <a:t>P</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在该点相对于观察方向的辐照度。</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由于初始分布</a:t>
            </a:r>
            <a:r>
              <a:rPr lang="en-US" altLang="zh-CN" sz="1200" kern="1200" dirty="0">
                <a:solidFill>
                  <a:schemeClr val="tx1"/>
                </a:solidFill>
                <a:effectLst/>
                <a:latin typeface="+mn-lt"/>
                <a:ea typeface="+mn-ea"/>
                <a:cs typeface="+mn-cs"/>
              </a:rPr>
              <a:t>D</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是一个固定的余弦分布，它具有解析表达式。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5907AA2-0E96-4A85-9E58-87B6D6A4006F}" type="slidenum">
              <a:rPr lang="zh-CN" altLang="en-US" smtClean="0"/>
              <a:t>8</a:t>
            </a:fld>
            <a:endParaRPr lang="zh-CN" altLang="en-US"/>
          </a:p>
        </p:txBody>
      </p:sp>
    </p:spTree>
    <p:extLst>
      <p:ext uri="{BB962C8B-B14F-4D97-AF65-F5344CB8AC3E}">
        <p14:creationId xmlns:p14="http://schemas.microsoft.com/office/powerpoint/2010/main" val="3672045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如果照明的多边形光源</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并不是一个光照强度恒定的具有常量颜色的各向同性光源，那么</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𝐿</m:t>
                        </m:r>
                      </m:e>
                      <m:sub>
                        <m:r>
                          <a:rPr lang="en-US" altLang="zh-CN" sz="1200" i="1" kern="1200">
                            <a:solidFill>
                              <a:schemeClr val="tx1"/>
                            </a:solidFill>
                            <a:effectLst/>
                            <a:latin typeface="Cambria Math" panose="02040503050406030204" pitchFamily="18" charset="0"/>
                            <a:ea typeface="+mn-ea"/>
                            <a:cs typeface="+mn-cs"/>
                          </a:rPr>
                          <m:t>𝑖</m:t>
                        </m:r>
                      </m:sub>
                    </m:sSub>
                    <m:r>
                      <a:rPr lang="en-US" altLang="zh-CN" sz="1200" i="1" kern="1200">
                        <a:solidFill>
                          <a:schemeClr val="tx1"/>
                        </a:solidFill>
                        <a:effectLst/>
                        <a:latin typeface="Cambria Math" panose="02040503050406030204" pitchFamily="18" charset="0"/>
                        <a:ea typeface="+mn-ea"/>
                        <a:cs typeface="+mn-cs"/>
                      </a:rPr>
                      <m:t>(</m:t>
                    </m:r>
                    <m:r>
                      <a:rPr lang="en-US" altLang="zh-CN" sz="1200" i="1" kern="1200">
                        <a:solidFill>
                          <a:schemeClr val="tx1"/>
                        </a:solidFill>
                        <a:effectLst/>
                        <a:latin typeface="Cambria Math" panose="02040503050406030204" pitchFamily="18" charset="0"/>
                        <a:ea typeface="+mn-ea"/>
                        <a:cs typeface="+mn-cs"/>
                      </a:rPr>
                      <m:t>𝑝</m:t>
                    </m:r>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𝜔</m:t>
                        </m:r>
                      </m:e>
                      <m:sub>
                        <m:r>
                          <a:rPr lang="en-US" altLang="zh-CN" sz="1200" i="1" kern="1200">
                            <a:solidFill>
                              <a:schemeClr val="tx1"/>
                            </a:solidFill>
                            <a:effectLst/>
                            <a:latin typeface="Cambria Math" panose="02040503050406030204" pitchFamily="18" charset="0"/>
                            <a:ea typeface="+mn-ea"/>
                            <a:cs typeface="+mn-cs"/>
                          </a:rPr>
                          <m:t>𝑖</m:t>
                        </m:r>
                      </m:sub>
                    </m:sSub>
                    <m:r>
                      <a:rPr lang="en-US" altLang="zh-CN" sz="1200" i="1" kern="1200">
                        <a:solidFill>
                          <a:schemeClr val="tx1"/>
                        </a:solidFill>
                        <a:effectLst/>
                        <a:latin typeface="Cambria Math" panose="02040503050406030204" pitchFamily="18" charset="0"/>
                        <a:ea typeface="+mn-ea"/>
                        <a:cs typeface="+mn-cs"/>
                      </a:rPr>
                      <m:t>)</m:t>
                    </m:r>
                  </m:oMath>
                </a14:m>
                <a:r>
                  <a:rPr lang="zh-CN" altLang="zh-CN" sz="1200" kern="1200" dirty="0">
                    <a:solidFill>
                      <a:schemeClr val="tx1"/>
                    </a:solidFill>
                    <a:effectLst/>
                    <a:latin typeface="+mn-lt"/>
                    <a:ea typeface="+mn-ea"/>
                    <a:cs typeface="+mn-cs"/>
                  </a:rPr>
                  <a:t>项就不再是一个常数，不能从积分中单独分离出来。线性变换余弦算法为了解决这个问题，将公式进行了重新整理</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但是这种方法并不具有物理意义，所以该方法对于不均匀光照的多边形光源的计算不是精确值（但是以假乱真）</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，以无限小的立体角ω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为基础，建立一组正交基（ω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）。左图中的红色部分即代表无限小立体角ω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在球面上产生的微面元的面积，也就是</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项。右图则表示了线性变换后的结果。在对初始分布进行矩阵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的线性变换后产生的新的向量</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分别对应线性变换前的正交基ω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。可以观察到，红色部分的面积因线性变换已经发生了变化，并且已经不在球面上。将线性变换后的红色部分重新投影到球面上产生的微面元的面积即为右图中的绿色部分，也就是</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行列式中的</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ω项。</a:t>
                </a:r>
              </a:p>
              <a:p>
                <a:r>
                  <a:rPr lang="zh-CN" altLang="zh-CN" sz="1200" kern="1200" dirty="0">
                    <a:solidFill>
                      <a:schemeClr val="tx1"/>
                    </a:solidFill>
                    <a:effectLst/>
                    <a:latin typeface="+mn-lt"/>
                    <a:ea typeface="+mn-ea"/>
                    <a:cs typeface="+mn-cs"/>
                  </a:rPr>
                  <a:t>接下来，我们用θ表示线性变换后的红色微面元的法向量与线性变换后的无限小的立体角</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之间的夹角大小，用初始分布上的微面元面积</a:t>
                </a:r>
                <a:r>
                  <a:rPr lang="en-US" altLang="zh-CN"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乘上一个系数</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来表示线性变换后的红色微面元的面积大小，并且将线性变换后的红色部分到球体的中心点的距离记作</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，如图</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所示。</a:t>
                </a:r>
              </a:p>
              <a:p>
                <a:r>
                  <a:rPr lang="zh-CN" altLang="zh-CN" sz="1200" kern="1200" dirty="0">
                    <a:solidFill>
                      <a:schemeClr val="tx1"/>
                    </a:solidFill>
                    <a:effectLst/>
                    <a:latin typeface="+mn-lt"/>
                    <a:ea typeface="+mn-ea"/>
                    <a:cs typeface="+mn-cs"/>
                  </a:rPr>
                  <a:t>由此，可以得到将线性变换后的红色部分重新投影到球面上产生的绿色部分的微面元的面积，见公式（</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𝜕𝜔=𝜕𝜔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𝑜 𝐴 𝑐𝑜𝑠𝜃</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𝑟</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2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我们可以分别计算出</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𝑐𝑜𝑠𝜃</a:t>
                </a:r>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的值，见公式（</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5.7</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𝐴=</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5.5</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𝑐𝑜𝑠𝜃=</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 ‖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5.6</a:t>
                </a:r>
                <a:r>
                  <a:rPr lang="zh-CN" altLang="zh-CN" sz="1200" kern="1200" dirty="0">
                    <a:solidFill>
                      <a:schemeClr val="tx1"/>
                    </a:solidFill>
                    <a:effectLst/>
                    <a:latin typeface="+mn-lt"/>
                    <a:ea typeface="+mn-ea"/>
                    <a:cs typeface="+mn-cs"/>
                  </a:rPr>
                  <a:t>）</a:t>
                </a:r>
              </a:p>
              <a:p>
                <a:r>
                  <a:rPr lang="en-US" altLang="zh-CN" sz="1200" i="0" kern="1200">
                    <a:solidFill>
                      <a:schemeClr val="tx1"/>
                    </a:solidFill>
                    <a:effectLst/>
                    <a:latin typeface="+mn-lt"/>
                    <a:ea typeface="+mn-ea"/>
                    <a:cs typeface="+mn-cs"/>
                  </a:rPr>
                  <a:t>𝑟=</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5.7</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我们可以对表达式</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继续进行简化，见公式（</a:t>
                </a:r>
                <a:r>
                  <a:rPr lang="en-US" altLang="zh-CN" sz="1200" kern="1200" dirty="0">
                    <a:solidFill>
                      <a:schemeClr val="tx1"/>
                    </a:solidFill>
                    <a:effectLst/>
                    <a:latin typeface="+mn-lt"/>
                    <a:ea typeface="+mn-ea"/>
                    <a:cs typeface="+mn-cs"/>
                  </a:rPr>
                  <a:t>5.8</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1×𝜔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2 )</a:t>
                </a:r>
                <a:endParaRPr lang="zh-CN" altLang="zh-CN" sz="1200" kern="1200" dirty="0">
                  <a:solidFill>
                    <a:schemeClr val="tx1"/>
                  </a:solidFill>
                  <a:effectLst/>
                  <a:latin typeface="+mn-lt"/>
                  <a:ea typeface="+mn-ea"/>
                  <a:cs typeface="+mn-cs"/>
                </a:endParaRPr>
              </a:p>
              <a:p>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𝑇</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5.8</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根据计算出的值对公式（</a:t>
                </a:r>
                <a:r>
                  <a:rPr lang="en-US" altLang="zh-CN" sz="1200" kern="1200" dirty="0">
                    <a:solidFill>
                      <a:schemeClr val="tx1"/>
                    </a:solidFill>
                    <a:effectLst/>
                    <a:latin typeface="+mn-lt"/>
                    <a:ea typeface="+mn-ea"/>
                    <a:cs typeface="+mn-cs"/>
                  </a:rPr>
                  <a:t>5.4</a:t>
                </a:r>
                <a:r>
                  <a:rPr lang="zh-CN" altLang="zh-CN" sz="1200" kern="1200" dirty="0">
                    <a:solidFill>
                      <a:schemeClr val="tx1"/>
                    </a:solidFill>
                    <a:effectLst/>
                    <a:latin typeface="+mn-lt"/>
                    <a:ea typeface="+mn-ea"/>
                    <a:cs typeface="+mn-cs"/>
                  </a:rPr>
                  <a:t>）进行整理可得结果，见公式（</a:t>
                </a:r>
                <a:r>
                  <a:rPr lang="en-US" altLang="zh-CN" sz="1200" kern="1200" dirty="0">
                    <a:solidFill>
                      <a:schemeClr val="tx1"/>
                    </a:solidFill>
                    <a:effectLst/>
                    <a:latin typeface="+mn-lt"/>
                    <a:ea typeface="+mn-ea"/>
                    <a:cs typeface="+mn-cs"/>
                  </a:rPr>
                  <a:t>5.9</a:t>
                </a:r>
                <a:r>
                  <a:rPr lang="zh-CN" altLang="zh-CN" sz="1200" kern="1200" dirty="0">
                    <a:solidFill>
                      <a:schemeClr val="tx1"/>
                    </a:solidFill>
                    <a:effectLst/>
                    <a:latin typeface="+mn-lt"/>
                    <a:ea typeface="+mn-ea"/>
                    <a:cs typeface="+mn-cs"/>
                  </a:rPr>
                  <a:t>）表述。</a:t>
                </a:r>
              </a:p>
              <a:p>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3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5.9</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相应的，可以得到</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行列式的最终结果，见公式（</a:t>
                </a:r>
                <a:r>
                  <a:rPr lang="en-US" altLang="zh-CN" sz="1200" kern="1200" dirty="0">
                    <a:solidFill>
                      <a:schemeClr val="tx1"/>
                    </a:solidFill>
                    <a:effectLst/>
                    <a:latin typeface="+mn-lt"/>
                    <a:ea typeface="+mn-ea"/>
                    <a:cs typeface="+mn-cs"/>
                  </a:rPr>
                  <a:t>5.10</a:t>
                </a:r>
                <a:r>
                  <a:rPr lang="zh-CN" altLang="zh-CN" sz="1200" kern="1200" dirty="0">
                    <a:solidFill>
                      <a:schemeClr val="tx1"/>
                    </a:solidFill>
                    <a:effectLst/>
                    <a:latin typeface="+mn-lt"/>
                    <a:ea typeface="+mn-ea"/>
                    <a:cs typeface="+mn-cs"/>
                  </a:rPr>
                  <a:t>）表述。</a:t>
                </a:r>
              </a:p>
              <a:p>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0</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𝜕𝜔=</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zh-CN" altLang="en-US"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𝑀</a:t>
                </a:r>
                <a:r>
                  <a:rPr lang="zh-CN" altLang="zh-CN" sz="1200" i="0" kern="1200">
                    <a:solidFill>
                      <a:schemeClr val="tx1"/>
                    </a:solidFill>
                    <a:effectLst/>
                    <a:latin typeface="+mn-lt"/>
                    <a:ea typeface="+mn-ea"/>
                    <a:cs typeface="+mn-cs"/>
                  </a:rPr>
                  <a:t>^(</a:t>
                </a:r>
                <a:r>
                  <a:rPr lang="zh-CN" altLang="en-US"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1</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 𝜔‖</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3 </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5.10</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值得注意的是，如果矩阵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只对初始球面分布进行了缩放，由于缩放并没有改变原立体角ω</a:t>
                </a:r>
                <a:r>
                  <a:rPr lang="en-US" altLang="zh-CN" sz="1200" kern="1200" baseline="-25000" dirty="0">
                    <a:solidFill>
                      <a:schemeClr val="tx1"/>
                    </a:solidFill>
                    <a:effectLst/>
                    <a:latin typeface="+mn-lt"/>
                    <a:ea typeface="+mn-ea"/>
                    <a:cs typeface="+mn-cs"/>
                  </a:rPr>
                  <a:t>o</a:t>
                </a:r>
                <a:r>
                  <a:rPr lang="zh-CN" altLang="zh-CN" sz="1200" kern="1200" dirty="0">
                    <a:solidFill>
                      <a:schemeClr val="tx1"/>
                    </a:solidFill>
                    <a:effectLst/>
                    <a:latin typeface="+mn-lt"/>
                    <a:ea typeface="+mn-ea"/>
                    <a:cs typeface="+mn-cs"/>
                  </a:rPr>
                  <a:t>的方向，最终投影到球面上的微面元面积与初始球面上的微面元面积相等。同样的，如果矩阵</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只对初始分布进行了旋转操作，由于旋转并不会改变球面上的微面元面积，只是对方向有所改变，因此最终投影到球面上的微面元面积与初始球面上的微面元面积也是相等的。我们也可以将上述情况代入</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行列式进行证明，不出意外的情况下，</a:t>
                </a:r>
                <a:r>
                  <a:rPr lang="en-US" altLang="zh-CN" sz="1200" kern="1200" dirty="0">
                    <a:solidFill>
                      <a:schemeClr val="tx1"/>
                    </a:solidFill>
                    <a:effectLst/>
                    <a:latin typeface="+mn-lt"/>
                    <a:ea typeface="+mn-ea"/>
                    <a:cs typeface="+mn-cs"/>
                  </a:rPr>
                  <a:t>Jacobian</a:t>
                </a:r>
                <a:r>
                  <a:rPr lang="zh-CN" altLang="zh-CN" sz="1200" kern="1200" dirty="0">
                    <a:solidFill>
                      <a:schemeClr val="tx1"/>
                    </a:solidFill>
                    <a:effectLst/>
                    <a:latin typeface="+mn-lt"/>
                    <a:ea typeface="+mn-ea"/>
                    <a:cs typeface="+mn-cs"/>
                  </a:rPr>
                  <a:t>行列式在上述情况下的值为常数</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p>
            </p:txBody>
          </p:sp>
        </mc:Fallback>
      </mc:AlternateContent>
      <p:sp>
        <p:nvSpPr>
          <p:cNvPr id="4" name="灯片编号占位符 3"/>
          <p:cNvSpPr>
            <a:spLocks noGrp="1"/>
          </p:cNvSpPr>
          <p:nvPr>
            <p:ph type="sldNum" sz="quarter" idx="5"/>
          </p:nvPr>
        </p:nvSpPr>
        <p:spPr/>
        <p:txBody>
          <a:bodyPr/>
          <a:lstStyle/>
          <a:p>
            <a:fld id="{E5907AA2-0E96-4A85-9E58-87B6D6A4006F}" type="slidenum">
              <a:rPr lang="zh-CN" altLang="en-US" smtClean="0"/>
              <a:t>9</a:t>
            </a:fld>
            <a:endParaRPr lang="zh-CN" altLang="en-US"/>
          </a:p>
        </p:txBody>
      </p:sp>
    </p:spTree>
    <p:extLst>
      <p:ext uri="{BB962C8B-B14F-4D97-AF65-F5344CB8AC3E}">
        <p14:creationId xmlns:p14="http://schemas.microsoft.com/office/powerpoint/2010/main" val="1186735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017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102579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1902485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65201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BF08865-3078-441D-89C5-F0140FAC5D5A}"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641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830945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5"/>
            <a:ext cx="493776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2867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645952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06588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3335902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520B1D4-3DEC-49C8-B352-08EFCFF074E5}" type="datetimeFigureOut">
              <a:rPr lang="zh-CN" altLang="en-US" smtClean="0"/>
              <a:t>2021/1/14</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794681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20B1D4-3DEC-49C8-B352-08EFCFF074E5}" type="datetimeFigureOut">
              <a:rPr lang="zh-CN" altLang="en-US" smtClean="0"/>
              <a:t>2021/1/14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BF08865-3078-441D-89C5-F0140FAC5D5A}" type="slidenum">
              <a:rPr lang="zh-CN" altLang="en-US" smtClean="0"/>
              <a:t>‹#›</a:t>
            </a:fld>
            <a:endParaRPr lang="zh-CN" altLang="en-US"/>
          </a:p>
        </p:txBody>
      </p:sp>
    </p:spTree>
    <p:extLst>
      <p:ext uri="{BB962C8B-B14F-4D97-AF65-F5344CB8AC3E}">
        <p14:creationId xmlns:p14="http://schemas.microsoft.com/office/powerpoint/2010/main" val="121245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520B1D4-3DEC-49C8-B352-08EFCFF074E5}" type="datetimeFigureOut">
              <a:rPr lang="zh-CN" altLang="en-US" smtClean="0"/>
              <a:t>2021/1/14</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BF08865-3078-441D-89C5-F0140FAC5D5A}"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8304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AEDAB-F5E6-4A95-A424-1976F095512A}"/>
              </a:ext>
            </a:extLst>
          </p:cNvPr>
          <p:cNvSpPr>
            <a:spLocks noGrp="1"/>
          </p:cNvSpPr>
          <p:nvPr>
            <p:ph type="ctrTitle"/>
          </p:nvPr>
        </p:nvSpPr>
        <p:spPr>
          <a:xfrm>
            <a:off x="366408" y="1528977"/>
            <a:ext cx="11459183" cy="598411"/>
          </a:xfrm>
        </p:spPr>
        <p:txBody>
          <a:bodyPr>
            <a:normAutofit fontScale="90000"/>
          </a:bodyPr>
          <a:lstStyle/>
          <a:p>
            <a:r>
              <a:rPr lang="en-US" altLang="zh-CN" sz="3200" b="1" dirty="0"/>
              <a:t>《Real-Time Polygonal-Light Shading with Linearly Transformed Cosines》</a:t>
            </a:r>
            <a:endParaRPr lang="zh-CN" altLang="en-US" sz="3200" b="1" dirty="0"/>
          </a:p>
        </p:txBody>
      </p:sp>
      <p:sp>
        <p:nvSpPr>
          <p:cNvPr id="3" name="副标题 2">
            <a:extLst>
              <a:ext uri="{FF2B5EF4-FFF2-40B4-BE49-F238E27FC236}">
                <a16:creationId xmlns:a16="http://schemas.microsoft.com/office/drawing/2014/main" id="{B4121ADA-D89C-41A4-9077-0EB796276A74}"/>
              </a:ext>
            </a:extLst>
          </p:cNvPr>
          <p:cNvSpPr>
            <a:spLocks noGrp="1"/>
          </p:cNvSpPr>
          <p:nvPr>
            <p:ph type="subTitle" idx="1"/>
          </p:nvPr>
        </p:nvSpPr>
        <p:spPr>
          <a:xfrm>
            <a:off x="1523999" y="4573329"/>
            <a:ext cx="9144000" cy="921470"/>
          </a:xfrm>
        </p:spPr>
        <p:txBody>
          <a:bodyPr>
            <a:normAutofit lnSpcReduction="10000"/>
          </a:bodyPr>
          <a:lstStyle/>
          <a:p>
            <a:r>
              <a:rPr lang="zh-CN" altLang="en-US" dirty="0"/>
              <a:t>汇报人：李浩雨</a:t>
            </a:r>
            <a:endParaRPr lang="en-US" altLang="zh-CN" dirty="0"/>
          </a:p>
          <a:p>
            <a:r>
              <a:rPr lang="zh-CN" altLang="en-US" dirty="0"/>
              <a:t>指导老师：李启雷</a:t>
            </a:r>
          </a:p>
        </p:txBody>
      </p:sp>
      <p:pic>
        <p:nvPicPr>
          <p:cNvPr id="6" name="图片 5">
            <a:extLst>
              <a:ext uri="{FF2B5EF4-FFF2-40B4-BE49-F238E27FC236}">
                <a16:creationId xmlns:a16="http://schemas.microsoft.com/office/drawing/2014/main" id="{472872D0-A135-4704-87AD-DE0A1A2BE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08" y="72197"/>
            <a:ext cx="3986721" cy="1456780"/>
          </a:xfrm>
          <a:prstGeom prst="rect">
            <a:avLst/>
          </a:prstGeom>
        </p:spPr>
      </p:pic>
      <p:sp>
        <p:nvSpPr>
          <p:cNvPr id="8" name="文本框 7">
            <a:extLst>
              <a:ext uri="{FF2B5EF4-FFF2-40B4-BE49-F238E27FC236}">
                <a16:creationId xmlns:a16="http://schemas.microsoft.com/office/drawing/2014/main" id="{BFA4D391-3FEF-491A-9778-93D553FF8651}"/>
              </a:ext>
            </a:extLst>
          </p:cNvPr>
          <p:cNvSpPr txBox="1"/>
          <p:nvPr/>
        </p:nvSpPr>
        <p:spPr>
          <a:xfrm>
            <a:off x="680936" y="2127388"/>
            <a:ext cx="2970179" cy="646331"/>
          </a:xfrm>
          <a:prstGeom prst="rect">
            <a:avLst/>
          </a:prstGeom>
          <a:noFill/>
        </p:spPr>
        <p:txBody>
          <a:bodyPr wrap="square">
            <a:spAutoFit/>
          </a:bodyPr>
          <a:lstStyle/>
          <a:p>
            <a:r>
              <a:rPr lang="en-US" altLang="zh-CN" sz="3600" b="1" dirty="0"/>
              <a:t>——</a:t>
            </a:r>
            <a:r>
              <a:rPr lang="zh-CN" altLang="en-US" sz="3600" b="1" dirty="0"/>
              <a:t>读书汇报</a:t>
            </a:r>
            <a:endParaRPr lang="zh-CN" altLang="en-US" sz="3600" dirty="0"/>
          </a:p>
        </p:txBody>
      </p:sp>
      <p:pic>
        <p:nvPicPr>
          <p:cNvPr id="10" name="图片 9">
            <a:extLst>
              <a:ext uri="{FF2B5EF4-FFF2-40B4-BE49-F238E27FC236}">
                <a16:creationId xmlns:a16="http://schemas.microsoft.com/office/drawing/2014/main" id="{0CD88F44-A333-4E28-865C-29D199F9F995}"/>
              </a:ext>
            </a:extLst>
          </p:cNvPr>
          <p:cNvPicPr>
            <a:picLocks noChangeAspect="1"/>
          </p:cNvPicPr>
          <p:nvPr/>
        </p:nvPicPr>
        <p:blipFill>
          <a:blip r:embed="rId4"/>
          <a:stretch>
            <a:fillRect/>
          </a:stretch>
        </p:blipFill>
        <p:spPr>
          <a:xfrm>
            <a:off x="7318443" y="2127388"/>
            <a:ext cx="3735421" cy="2101175"/>
          </a:xfrm>
          <a:prstGeom prst="rect">
            <a:avLst/>
          </a:prstGeom>
        </p:spPr>
      </p:pic>
    </p:spTree>
    <p:extLst>
      <p:ext uri="{BB962C8B-B14F-4D97-AF65-F5344CB8AC3E}">
        <p14:creationId xmlns:p14="http://schemas.microsoft.com/office/powerpoint/2010/main" val="4293842496"/>
      </p:ext>
    </p:extLst>
  </p:cSld>
  <p:clrMapOvr>
    <a:masterClrMapping/>
  </p:clrMapOvr>
  <mc:AlternateContent xmlns:mc="http://schemas.openxmlformats.org/markup-compatibility/2006" xmlns:p14="http://schemas.microsoft.com/office/powerpoint/2010/main">
    <mc:Choice Requires="p14">
      <p:transition spd="slow" p14:dur="2000" advTm="18058"/>
    </mc:Choice>
    <mc:Fallback xmlns="">
      <p:transition spd="slow" advTm="180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拟合</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201271" y="2242558"/>
            <a:ext cx="4894729" cy="3447028"/>
          </a:xfrm>
        </p:spPr>
        <p:txBody>
          <a:bodyPr>
            <a:normAutofit/>
          </a:bodyPr>
          <a:lstStyle/>
          <a:p>
            <a:pPr>
              <a:buFont typeface="Wingdings" panose="05000000000000000000" pitchFamily="2" charset="2"/>
              <a:buChar char="l"/>
            </a:pPr>
            <a:r>
              <a:rPr lang="zh-CN" altLang="en-US" dirty="0"/>
              <a:t>对于各向同性的基于物理的材质来说，从</a:t>
            </a:r>
            <a:r>
              <a:rPr lang="en-US" altLang="zh-CN" dirty="0" err="1"/>
              <a:t>ω</a:t>
            </a:r>
            <a:r>
              <a:rPr lang="en-US" altLang="zh-CN" baseline="-25000" dirty="0" err="1"/>
              <a:t>i</a:t>
            </a:r>
            <a:r>
              <a:rPr lang="zh-CN" altLang="en-US" dirty="0"/>
              <a:t>方向射入的光线，其</a:t>
            </a:r>
            <a:r>
              <a:rPr lang="en-US" altLang="zh-CN" dirty="0"/>
              <a:t>BRDF</a:t>
            </a:r>
            <a:r>
              <a:rPr lang="zh-CN" altLang="en-US" dirty="0"/>
              <a:t>的值直接取决于材质的粗糙度</a:t>
            </a:r>
            <a:r>
              <a:rPr lang="en-US" altLang="zh-CN" dirty="0"/>
              <a:t>α</a:t>
            </a:r>
            <a:r>
              <a:rPr lang="zh-CN" altLang="en-US" dirty="0"/>
              <a:t>以及自身的观察方向</a:t>
            </a:r>
            <a:r>
              <a:rPr lang="en-US" altLang="zh-CN" dirty="0" err="1"/>
              <a:t>ω</a:t>
            </a:r>
            <a:r>
              <a:rPr lang="en-US" altLang="zh-CN" baseline="-25000" dirty="0" err="1"/>
              <a:t>v</a:t>
            </a:r>
            <a:r>
              <a:rPr lang="zh-CN" altLang="en-US" dirty="0"/>
              <a:t>。</a:t>
            </a:r>
            <a:endParaRPr lang="en-US" altLang="zh-CN" dirty="0"/>
          </a:p>
          <a:p>
            <a:pPr marL="0" indent="0">
              <a:buNone/>
            </a:pPr>
            <a:endParaRPr lang="en-US" altLang="zh-CN" dirty="0"/>
          </a:p>
          <a:p>
            <a:pPr marL="0" indent="0">
              <a:buNone/>
            </a:pPr>
            <a:endParaRPr lang="en-US" altLang="zh-CN" dirty="0"/>
          </a:p>
          <a:p>
            <a:pPr>
              <a:buFont typeface="Wingdings" panose="05000000000000000000" pitchFamily="2" charset="2"/>
              <a:buChar char="l"/>
            </a:pPr>
            <a:r>
              <a:rPr lang="zh-CN" altLang="en-US" dirty="0"/>
              <a:t>对于任意的一个（</a:t>
            </a:r>
            <a:r>
              <a:rPr lang="en-US" altLang="zh-CN" dirty="0"/>
              <a:t> α </a:t>
            </a:r>
            <a:r>
              <a:rPr lang="zh-CN" altLang="en-US" dirty="0"/>
              <a:t>，</a:t>
            </a:r>
            <a:r>
              <a:rPr lang="en-US" altLang="zh-CN" dirty="0"/>
              <a:t> </a:t>
            </a:r>
            <a:r>
              <a:rPr lang="en-US" altLang="zh-CN" dirty="0" err="1"/>
              <a:t>ω</a:t>
            </a:r>
            <a:r>
              <a:rPr lang="en-US" altLang="zh-CN" baseline="-25000" dirty="0" err="1"/>
              <a:t>v</a:t>
            </a:r>
            <a:r>
              <a:rPr lang="en-US" altLang="zh-CN" baseline="-25000" dirty="0"/>
              <a:t> </a:t>
            </a:r>
            <a:r>
              <a:rPr lang="zh-CN" altLang="en-US" dirty="0"/>
              <a:t>），找到一个矩阵（线性变换）来近似。由于各向同性的</a:t>
            </a:r>
            <a:r>
              <a:rPr lang="en-US" altLang="zh-CN" dirty="0"/>
              <a:t>BRDF</a:t>
            </a:r>
            <a:r>
              <a:rPr lang="zh-CN" altLang="en-US" dirty="0"/>
              <a:t>有平面对称性和缩放不变性，矩阵可表示为右图所示。</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endParaRPr lang="en-US" altLang="zh-CN"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13" name="图片 12">
            <a:extLst>
              <a:ext uri="{FF2B5EF4-FFF2-40B4-BE49-F238E27FC236}">
                <a16:creationId xmlns:a16="http://schemas.microsoft.com/office/drawing/2014/main" id="{5E0EAF6F-03E4-400E-82F7-36FA99397D17}"/>
              </a:ext>
            </a:extLst>
          </p:cNvPr>
          <p:cNvPicPr>
            <a:picLocks noChangeAspect="1"/>
          </p:cNvPicPr>
          <p:nvPr/>
        </p:nvPicPr>
        <p:blipFill>
          <a:blip r:embed="rId3"/>
          <a:stretch>
            <a:fillRect/>
          </a:stretch>
        </p:blipFill>
        <p:spPr>
          <a:xfrm>
            <a:off x="7487883" y="2196335"/>
            <a:ext cx="2228547" cy="1232665"/>
          </a:xfrm>
          <a:prstGeom prst="rect">
            <a:avLst/>
          </a:prstGeom>
        </p:spPr>
      </p:pic>
      <p:sp>
        <p:nvSpPr>
          <p:cNvPr id="17" name="文本框 16">
            <a:extLst>
              <a:ext uri="{FF2B5EF4-FFF2-40B4-BE49-F238E27FC236}">
                <a16:creationId xmlns:a16="http://schemas.microsoft.com/office/drawing/2014/main" id="{02E62B3D-CD22-4CF6-9775-18308333278A}"/>
              </a:ext>
            </a:extLst>
          </p:cNvPr>
          <p:cNvSpPr txBox="1"/>
          <p:nvPr/>
        </p:nvSpPr>
        <p:spPr>
          <a:xfrm>
            <a:off x="6599894" y="4063865"/>
            <a:ext cx="4849422" cy="1200329"/>
          </a:xfrm>
          <a:prstGeom prst="rect">
            <a:avLst/>
          </a:prstGeom>
          <a:noFill/>
        </p:spPr>
        <p:txBody>
          <a:bodyPr wrap="square">
            <a:spAutoFit/>
          </a:bodyPr>
          <a:lstStyle/>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l"/>
            </a:pPr>
            <a:r>
              <a:rPr lang="zh-CN" altLang="en-US" sz="2000" dirty="0">
                <a:solidFill>
                  <a:schemeClr val="tx1">
                    <a:lumMod val="75000"/>
                    <a:lumOff val="25000"/>
                  </a:schemeClr>
                </a:solidFill>
              </a:rPr>
              <a:t>这样拟合得到的矩阵只需要存储</a:t>
            </a:r>
            <a:r>
              <a:rPr lang="en-US" altLang="zh-CN" sz="2000" dirty="0">
                <a:solidFill>
                  <a:schemeClr val="tx1">
                    <a:lumMod val="75000"/>
                    <a:lumOff val="25000"/>
                  </a:schemeClr>
                </a:solidFill>
              </a:rPr>
              <a:t>4 </a:t>
            </a:r>
            <a:r>
              <a:rPr lang="zh-CN" altLang="en-US" sz="2000" dirty="0">
                <a:solidFill>
                  <a:schemeClr val="tx1">
                    <a:lumMod val="75000"/>
                    <a:lumOff val="25000"/>
                  </a:schemeClr>
                </a:solidFill>
              </a:rPr>
              <a:t>个参数，其逆矩阵同样只有四个参数（在渲染过程中只需要逆矩阵），可以存储在一个 四通道的 </a:t>
            </a:r>
            <a:r>
              <a:rPr lang="en-US" altLang="zh-CN" sz="2000" dirty="0">
                <a:solidFill>
                  <a:schemeClr val="tx1">
                    <a:lumMod val="75000"/>
                    <a:lumOff val="25000"/>
                  </a:schemeClr>
                </a:solidFill>
              </a:rPr>
              <a:t>texture</a:t>
            </a:r>
            <a:r>
              <a:rPr lang="zh-CN" altLang="en-US" sz="2000" dirty="0">
                <a:solidFill>
                  <a:schemeClr val="tx1">
                    <a:lumMod val="75000"/>
                    <a:lumOff val="25000"/>
                  </a:schemeClr>
                </a:solidFill>
              </a:rPr>
              <a:t>中。</a:t>
            </a:r>
          </a:p>
        </p:txBody>
      </p:sp>
    </p:spTree>
    <p:extLst>
      <p:ext uri="{BB962C8B-B14F-4D97-AF65-F5344CB8AC3E}">
        <p14:creationId xmlns:p14="http://schemas.microsoft.com/office/powerpoint/2010/main" val="3737638406"/>
      </p:ext>
    </p:extLst>
  </p:cSld>
  <p:clrMapOvr>
    <a:masterClrMapping/>
  </p:clrMapOvr>
  <mc:AlternateContent xmlns:mc="http://schemas.openxmlformats.org/markup-compatibility/2006" xmlns:p14="http://schemas.microsoft.com/office/powerpoint/2010/main">
    <mc:Choice Requires="p14">
      <p:transition spd="slow" p14:dur="2000" advTm="27189"/>
    </mc:Choice>
    <mc:Fallback xmlns="">
      <p:transition spd="slow" advTm="2718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拟合效果</a:t>
            </a:r>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12" name="图片 11">
            <a:extLst>
              <a:ext uri="{FF2B5EF4-FFF2-40B4-BE49-F238E27FC236}">
                <a16:creationId xmlns:a16="http://schemas.microsoft.com/office/drawing/2014/main" id="{0CAEA577-05AE-4FDA-9B2D-9EF853D9B1E7}"/>
              </a:ext>
            </a:extLst>
          </p:cNvPr>
          <p:cNvPicPr>
            <a:picLocks noChangeAspect="1"/>
          </p:cNvPicPr>
          <p:nvPr/>
        </p:nvPicPr>
        <p:blipFill>
          <a:blip r:embed="rId3"/>
          <a:stretch>
            <a:fillRect/>
          </a:stretch>
        </p:blipFill>
        <p:spPr>
          <a:xfrm>
            <a:off x="2905469" y="2200554"/>
            <a:ext cx="5848952" cy="3531034"/>
          </a:xfrm>
          <a:prstGeom prst="rect">
            <a:avLst/>
          </a:prstGeom>
        </p:spPr>
      </p:pic>
    </p:spTree>
    <p:extLst>
      <p:ext uri="{BB962C8B-B14F-4D97-AF65-F5344CB8AC3E}">
        <p14:creationId xmlns:p14="http://schemas.microsoft.com/office/powerpoint/2010/main" val="3232369772"/>
      </p:ext>
    </p:extLst>
  </p:cSld>
  <p:clrMapOvr>
    <a:masterClrMapping/>
  </p:clrMapOvr>
  <mc:AlternateContent xmlns:mc="http://schemas.openxmlformats.org/markup-compatibility/2006" xmlns:p14="http://schemas.microsoft.com/office/powerpoint/2010/main">
    <mc:Choice Requires="p14">
      <p:transition spd="slow" p14:dur="2000" advTm="27189"/>
    </mc:Choice>
    <mc:Fallback xmlns="">
      <p:transition spd="slow" advTm="2718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预计算</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5490665" y="2242559"/>
            <a:ext cx="4894729" cy="3447028"/>
          </a:xfrm>
        </p:spPr>
        <p:txBody>
          <a:bodyPr>
            <a:normAutofit/>
          </a:bodyPr>
          <a:lstStyle/>
          <a:p>
            <a:r>
              <a:rPr lang="en-US" altLang="zh-CN" dirty="0"/>
              <a:t>for (every roughness α){</a:t>
            </a:r>
          </a:p>
          <a:p>
            <a:pPr marL="201168" lvl="1" indent="0">
              <a:buNone/>
            </a:pPr>
            <a:r>
              <a:rPr lang="en-US" altLang="zh-CN" sz="2000" dirty="0"/>
              <a:t>    for (every </a:t>
            </a:r>
            <a:r>
              <a:rPr lang="en-US" altLang="zh-CN" sz="2000" dirty="0" err="1"/>
              <a:t>cosθ</a:t>
            </a:r>
            <a:r>
              <a:rPr lang="en-US" altLang="zh-CN" sz="2000" dirty="0"/>
              <a:t>){</a:t>
            </a:r>
          </a:p>
          <a:p>
            <a:pPr marL="201168" lvl="1" indent="0">
              <a:buNone/>
            </a:pPr>
            <a:r>
              <a:rPr lang="en-US" altLang="zh-CN" sz="2000" dirty="0"/>
              <a:t>        //sampling</a:t>
            </a:r>
          </a:p>
          <a:p>
            <a:pPr marL="201168" lvl="1" indent="0">
              <a:buNone/>
            </a:pPr>
            <a:r>
              <a:rPr lang="en-US" altLang="zh-CN" sz="2000" dirty="0"/>
              <a:t>        </a:t>
            </a:r>
            <a:r>
              <a:rPr lang="en-US" altLang="zh-CN" sz="2000" dirty="0" err="1"/>
              <a:t>brdf</a:t>
            </a:r>
            <a:r>
              <a:rPr lang="en-US" altLang="zh-CN" sz="2000" dirty="0"/>
              <a:t> = </a:t>
            </a:r>
            <a:r>
              <a:rPr lang="en-US" altLang="zh-CN" sz="2000" dirty="0" err="1"/>
              <a:t>ComputeBRDF</a:t>
            </a:r>
            <a:r>
              <a:rPr lang="en-US" altLang="zh-CN" sz="2000" dirty="0"/>
              <a:t> (α, </a:t>
            </a:r>
            <a:r>
              <a:rPr lang="en-US" altLang="zh-CN" sz="2000" dirty="0" err="1"/>
              <a:t>cosθ</a:t>
            </a:r>
            <a:r>
              <a:rPr lang="en-US" altLang="zh-CN" sz="2000" dirty="0"/>
              <a:t>)</a:t>
            </a:r>
          </a:p>
          <a:p>
            <a:pPr marL="201168" lvl="1" indent="0">
              <a:buNone/>
            </a:pPr>
            <a:r>
              <a:rPr lang="en-US" altLang="zh-CN" sz="2000" dirty="0"/>
              <a:t>        //get fitting matrix</a:t>
            </a:r>
          </a:p>
          <a:p>
            <a:pPr marL="201168" lvl="1" indent="0">
              <a:buNone/>
            </a:pPr>
            <a:r>
              <a:rPr lang="en-US" altLang="zh-CN" sz="2000" dirty="0"/>
              <a:t>        M = </a:t>
            </a:r>
            <a:r>
              <a:rPr lang="en-US" altLang="zh-CN" sz="2000" dirty="0" err="1"/>
              <a:t>fitMatrix</a:t>
            </a:r>
            <a:r>
              <a:rPr lang="en-US" altLang="zh-CN" sz="2000" dirty="0"/>
              <a:t>(α, </a:t>
            </a:r>
            <a:r>
              <a:rPr lang="en-US" altLang="zh-CN" sz="2000" dirty="0" err="1"/>
              <a:t>cosθ</a:t>
            </a:r>
            <a:r>
              <a:rPr lang="en-US" altLang="zh-CN" sz="2000" dirty="0"/>
              <a:t>, </a:t>
            </a:r>
            <a:r>
              <a:rPr lang="en-US" altLang="zh-CN" sz="2000" dirty="0" err="1"/>
              <a:t>brdf</a:t>
            </a:r>
            <a:r>
              <a:rPr lang="en-US" altLang="zh-CN" sz="2000" dirty="0"/>
              <a:t>, epsilon)</a:t>
            </a:r>
          </a:p>
          <a:p>
            <a:pPr marL="201168" lvl="1" indent="0">
              <a:buNone/>
            </a:pPr>
            <a:r>
              <a:rPr lang="en-US" altLang="zh-CN" sz="2000" dirty="0"/>
              <a:t>        </a:t>
            </a:r>
            <a:r>
              <a:rPr lang="en-US" altLang="zh-CN" sz="2000" dirty="0" err="1"/>
              <a:t>saveMatrix</a:t>
            </a:r>
            <a:r>
              <a:rPr lang="en-US" altLang="zh-CN" sz="2000" dirty="0"/>
              <a:t>(M)</a:t>
            </a:r>
          </a:p>
          <a:p>
            <a:pPr marL="201168" lvl="1" indent="0">
              <a:buNone/>
            </a:pPr>
            <a:r>
              <a:rPr lang="en-US" altLang="zh-CN" sz="2000" dirty="0"/>
              <a:t>    }</a:t>
            </a:r>
          </a:p>
          <a:p>
            <a:r>
              <a:rPr lang="en-US" altLang="zh-CN" dirty="0"/>
              <a:t>}</a:t>
            </a:r>
            <a:endParaRPr lang="zh-CN" altLang="zh-CN" dirty="0"/>
          </a:p>
          <a:p>
            <a:pPr marL="0" indent="0">
              <a:buNone/>
            </a:pPr>
            <a:endParaRPr lang="zh-CN" altLang="en-US"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14" name="图片 13">
            <a:extLst>
              <a:ext uri="{FF2B5EF4-FFF2-40B4-BE49-F238E27FC236}">
                <a16:creationId xmlns:a16="http://schemas.microsoft.com/office/drawing/2014/main" id="{DA87B0A3-5BC1-4C16-A3ED-D1E3DF9E4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496" y="2222500"/>
            <a:ext cx="2413000" cy="2413000"/>
          </a:xfrm>
          <a:prstGeom prst="rect">
            <a:avLst/>
          </a:prstGeom>
        </p:spPr>
      </p:pic>
      <p:sp>
        <p:nvSpPr>
          <p:cNvPr id="15" name="文本框 14">
            <a:extLst>
              <a:ext uri="{FF2B5EF4-FFF2-40B4-BE49-F238E27FC236}">
                <a16:creationId xmlns:a16="http://schemas.microsoft.com/office/drawing/2014/main" id="{A5394793-2A2A-44E1-8B1C-B9209C6C1BBD}"/>
              </a:ext>
            </a:extLst>
          </p:cNvPr>
          <p:cNvSpPr txBox="1"/>
          <p:nvPr/>
        </p:nvSpPr>
        <p:spPr>
          <a:xfrm>
            <a:off x="1637907" y="5049782"/>
            <a:ext cx="3229077" cy="646331"/>
          </a:xfrm>
          <a:prstGeom prst="rect">
            <a:avLst/>
          </a:prstGeom>
          <a:noFill/>
        </p:spPr>
        <p:txBody>
          <a:bodyPr wrap="square" rtlCol="0">
            <a:spAutoFit/>
          </a:bodyPr>
          <a:lstStyle/>
          <a:p>
            <a:r>
              <a:rPr lang="en-US" altLang="zh-CN" dirty="0"/>
              <a:t>64x64       4.25KB    about  1.5h</a:t>
            </a:r>
          </a:p>
          <a:p>
            <a:r>
              <a:rPr lang="en-US" altLang="zh-CN" dirty="0"/>
              <a:t>128x128   13.1KB    about  6h</a:t>
            </a:r>
            <a:endParaRPr lang="zh-CN" altLang="en-US" dirty="0"/>
          </a:p>
        </p:txBody>
      </p:sp>
    </p:spTree>
    <p:extLst>
      <p:ext uri="{BB962C8B-B14F-4D97-AF65-F5344CB8AC3E}">
        <p14:creationId xmlns:p14="http://schemas.microsoft.com/office/powerpoint/2010/main" val="2791777719"/>
      </p:ext>
    </p:extLst>
  </p:cSld>
  <p:clrMapOvr>
    <a:masterClrMapping/>
  </p:clrMapOvr>
  <mc:AlternateContent xmlns:mc="http://schemas.openxmlformats.org/markup-compatibility/2006" xmlns:p14="http://schemas.microsoft.com/office/powerpoint/2010/main">
    <mc:Choice Requires="p14">
      <p:transition spd="slow" p14:dur="2000" advTm="27189"/>
    </mc:Choice>
    <mc:Fallback xmlns="">
      <p:transition spd="slow" advTm="2718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渲染</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201271" y="2242558"/>
            <a:ext cx="4894729" cy="3447028"/>
          </a:xfrm>
        </p:spPr>
        <p:txBody>
          <a:bodyPr>
            <a:normAutofit/>
          </a:bodyPr>
          <a:lstStyle/>
          <a:p>
            <a:pPr>
              <a:buFont typeface="Wingdings" panose="05000000000000000000" pitchFamily="2" charset="2"/>
              <a:buChar char="l"/>
            </a:pPr>
            <a:r>
              <a:rPr lang="zh-CN" altLang="en-US" dirty="0"/>
              <a:t>假设多边形光源的光照恒定，则辐照度的计算流程为</a:t>
            </a:r>
            <a:endParaRPr lang="en-US" altLang="zh-CN" dirty="0"/>
          </a:p>
          <a:p>
            <a:pPr marL="0" indent="0">
              <a:buNone/>
            </a:pPr>
            <a:endParaRPr lang="en-US" altLang="zh-CN" dirty="0"/>
          </a:p>
          <a:p>
            <a:pPr marL="0" indent="0">
              <a:buNone/>
            </a:pPr>
            <a:endParaRPr lang="en-US" altLang="zh-CN" dirty="0"/>
          </a:p>
          <a:p>
            <a:pPr>
              <a:buFont typeface="Wingdings" panose="05000000000000000000" pitchFamily="2" charset="2"/>
              <a:buChar char="l"/>
            </a:pPr>
            <a:endParaRPr lang="en-US" altLang="zh-CN" dirty="0"/>
          </a:p>
          <a:p>
            <a:pPr marL="0" indent="0">
              <a:buNone/>
            </a:pPr>
            <a:endParaRPr lang="en-US" altLang="zh-CN"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10" name="图片 9">
            <a:extLst>
              <a:ext uri="{FF2B5EF4-FFF2-40B4-BE49-F238E27FC236}">
                <a16:creationId xmlns:a16="http://schemas.microsoft.com/office/drawing/2014/main" id="{F9974866-2593-424D-9490-7E1CC7EECE4A}"/>
              </a:ext>
            </a:extLst>
          </p:cNvPr>
          <p:cNvPicPr>
            <a:picLocks noChangeAspect="1"/>
          </p:cNvPicPr>
          <p:nvPr/>
        </p:nvPicPr>
        <p:blipFill>
          <a:blip r:embed="rId3"/>
          <a:stretch>
            <a:fillRect/>
          </a:stretch>
        </p:blipFill>
        <p:spPr>
          <a:xfrm>
            <a:off x="1960135" y="2885511"/>
            <a:ext cx="3376999" cy="2970132"/>
          </a:xfrm>
          <a:prstGeom prst="rect">
            <a:avLst/>
          </a:prstGeom>
        </p:spPr>
      </p:pic>
      <p:sp>
        <p:nvSpPr>
          <p:cNvPr id="14" name="内容占位符 2">
            <a:extLst>
              <a:ext uri="{FF2B5EF4-FFF2-40B4-BE49-F238E27FC236}">
                <a16:creationId xmlns:a16="http://schemas.microsoft.com/office/drawing/2014/main" id="{CAA9F9B8-361B-4377-B321-FFF7D4C4B0DF}"/>
              </a:ext>
            </a:extLst>
          </p:cNvPr>
          <p:cNvSpPr txBox="1">
            <a:spLocks/>
          </p:cNvSpPr>
          <p:nvPr/>
        </p:nvSpPr>
        <p:spPr>
          <a:xfrm>
            <a:off x="6260951" y="2242558"/>
            <a:ext cx="4894729" cy="344702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dirty="0"/>
              <a:t>其中</a:t>
            </a:r>
            <a:r>
              <a:rPr lang="en-US" altLang="zh-CN" dirty="0"/>
              <a:t>E</a:t>
            </a:r>
            <a:r>
              <a:rPr lang="zh-CN" altLang="en-US" dirty="0"/>
              <a:t>（</a:t>
            </a:r>
            <a:r>
              <a:rPr lang="en-US" altLang="zh-CN" dirty="0"/>
              <a:t>P</a:t>
            </a:r>
            <a:r>
              <a:rPr lang="en-US" altLang="zh-CN" baseline="-25000" dirty="0"/>
              <a:t>o</a:t>
            </a:r>
            <a:r>
              <a:rPr lang="zh-CN" altLang="en-US" dirty="0"/>
              <a:t>）具有解析解（</a:t>
            </a:r>
            <a:r>
              <a:rPr lang="en-US" altLang="zh-CN" dirty="0"/>
              <a:t>Lambert</a:t>
            </a:r>
            <a:r>
              <a:rPr lang="zh-CN" altLang="en-US" dirty="0"/>
              <a:t>的贡献）</a:t>
            </a:r>
            <a:endParaRPr lang="en-US" altLang="zh-CN" dirty="0"/>
          </a:p>
          <a:p>
            <a:pPr>
              <a:buFont typeface="Wingdings" panose="05000000000000000000" pitchFamily="2" charset="2"/>
              <a:buChar char="l"/>
            </a:pPr>
            <a:r>
              <a:rPr lang="zh-CN" altLang="en-US" dirty="0"/>
              <a:t>具体流程</a:t>
            </a:r>
            <a:endParaRPr lang="en-US" altLang="zh-CN" dirty="0"/>
          </a:p>
          <a:p>
            <a:pPr lvl="1">
              <a:buFont typeface="Wingdings" panose="05000000000000000000" pitchFamily="2" charset="2"/>
              <a:buChar char="l"/>
            </a:pPr>
            <a:r>
              <a:rPr lang="zh-CN" altLang="en-US" dirty="0"/>
              <a:t>采样</a:t>
            </a:r>
            <a:r>
              <a:rPr lang="en-US" altLang="zh-CN" dirty="0"/>
              <a:t>texture</a:t>
            </a:r>
            <a:r>
              <a:rPr lang="zh-CN" altLang="en-US" dirty="0"/>
              <a:t>得到变换矩阵</a:t>
            </a:r>
            <a:endParaRPr lang="en-US" altLang="zh-CN" dirty="0"/>
          </a:p>
          <a:p>
            <a:pPr lvl="1">
              <a:buFont typeface="Wingdings" panose="05000000000000000000" pitchFamily="2" charset="2"/>
              <a:buChar char="l"/>
            </a:pPr>
            <a:r>
              <a:rPr lang="zh-CN" altLang="en-US" dirty="0"/>
              <a:t>对多边形的各个顶点进行逆变换</a:t>
            </a:r>
            <a:endParaRPr lang="en-US" altLang="zh-CN" dirty="0"/>
          </a:p>
          <a:p>
            <a:pPr lvl="1">
              <a:buFont typeface="Wingdings" panose="05000000000000000000" pitchFamily="2" charset="2"/>
              <a:buChar char="l"/>
            </a:pPr>
            <a:r>
              <a:rPr lang="zh-CN" altLang="en-US" dirty="0"/>
              <a:t>裁剪变换后的多边形</a:t>
            </a:r>
            <a:endParaRPr lang="en-US" altLang="zh-CN" dirty="0"/>
          </a:p>
          <a:p>
            <a:pPr lvl="1">
              <a:buFont typeface="Wingdings" panose="05000000000000000000" pitchFamily="2" charset="2"/>
              <a:buChar char="l"/>
            </a:pPr>
            <a:r>
              <a:rPr lang="zh-CN" altLang="en-US" dirty="0"/>
              <a:t>计算解析解</a:t>
            </a:r>
            <a:endParaRPr lang="en-US" altLang="zh-CN" dirty="0"/>
          </a:p>
          <a:p>
            <a:pPr lvl="1">
              <a:buFont typeface="Wingdings" panose="05000000000000000000" pitchFamily="2" charset="2"/>
              <a:buChar char="l"/>
            </a:pPr>
            <a:endParaRPr lang="en-US" altLang="zh-CN" dirty="0"/>
          </a:p>
          <a:p>
            <a:pPr>
              <a:buFont typeface="Wingdings" panose="05000000000000000000" pitchFamily="2" charset="2"/>
              <a:buChar char="l"/>
            </a:pPr>
            <a:r>
              <a:rPr lang="zh-CN" altLang="en-US" dirty="0"/>
              <a:t>消耗：采样</a:t>
            </a:r>
            <a:r>
              <a:rPr lang="en-US" altLang="zh-CN" dirty="0"/>
              <a:t>+n</a:t>
            </a:r>
            <a:r>
              <a:rPr lang="zh-CN" altLang="en-US" dirty="0"/>
              <a:t>次矩阵乘法</a:t>
            </a:r>
            <a:r>
              <a:rPr lang="en-US" altLang="zh-CN" dirty="0"/>
              <a:t>+n</a:t>
            </a:r>
            <a:r>
              <a:rPr lang="zh-CN" altLang="en-US" dirty="0"/>
              <a:t>次线积分</a:t>
            </a:r>
            <a:endParaRPr lang="en-US" altLang="zh-CN" dirty="0"/>
          </a:p>
          <a:p>
            <a:pPr marL="0" indent="0">
              <a:buNone/>
            </a:pPr>
            <a:r>
              <a:rPr lang="en-US" altLang="zh-CN" dirty="0"/>
              <a:t>	</a:t>
            </a:r>
            <a:r>
              <a:rPr lang="zh-CN" altLang="en-US" dirty="0"/>
              <a:t>（</a:t>
            </a:r>
            <a:r>
              <a:rPr lang="en-US" altLang="zh-CN" dirty="0"/>
              <a:t>n</a:t>
            </a:r>
            <a:r>
              <a:rPr lang="zh-CN" altLang="en-US" dirty="0"/>
              <a:t>为多边形的顶点数）</a:t>
            </a:r>
            <a:endParaRPr lang="en-US" altLang="zh-CN" dirty="0"/>
          </a:p>
          <a:p>
            <a:pPr lvl="1">
              <a:buFont typeface="Wingdings" panose="05000000000000000000" pitchFamily="2" charset="2"/>
              <a:buChar char="l"/>
            </a:pPr>
            <a:endParaRPr lang="en-US" altLang="zh-CN" dirty="0"/>
          </a:p>
          <a:p>
            <a:pPr marL="0" indent="0">
              <a:buFont typeface="Calibri" panose="020F0502020204030204" pitchFamily="34" charset="0"/>
              <a:buNone/>
            </a:pPr>
            <a:endParaRPr lang="en-US" altLang="zh-CN" dirty="0"/>
          </a:p>
          <a:p>
            <a:pPr>
              <a:buFont typeface="Wingdings" panose="05000000000000000000" pitchFamily="2" charset="2"/>
              <a:buChar char="l"/>
            </a:pPr>
            <a:endParaRPr lang="en-US" altLang="zh-CN" dirty="0"/>
          </a:p>
          <a:p>
            <a:pPr marL="0" indent="0">
              <a:buFont typeface="Calibri" panose="020F0502020204030204" pitchFamily="34" charset="0"/>
              <a:buNone/>
            </a:pPr>
            <a:endParaRPr lang="en-US" altLang="zh-CN" dirty="0"/>
          </a:p>
        </p:txBody>
      </p:sp>
    </p:spTree>
    <p:extLst>
      <p:ext uri="{BB962C8B-B14F-4D97-AF65-F5344CB8AC3E}">
        <p14:creationId xmlns:p14="http://schemas.microsoft.com/office/powerpoint/2010/main" val="2541110873"/>
      </p:ext>
    </p:extLst>
  </p:cSld>
  <p:clrMapOvr>
    <a:masterClrMapping/>
  </p:clrMapOvr>
  <mc:AlternateContent xmlns:mc="http://schemas.openxmlformats.org/markup-compatibility/2006" xmlns:p14="http://schemas.microsoft.com/office/powerpoint/2010/main">
    <mc:Choice Requires="p14">
      <p:transition spd="slow" p14:dur="2000" advTm="27189"/>
    </mc:Choice>
    <mc:Fallback xmlns="">
      <p:transition spd="slow" advTm="2718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光照效果</a:t>
            </a:r>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
        <p:nvSpPr>
          <p:cNvPr id="12" name="内容占位符 2">
            <a:extLst>
              <a:ext uri="{FF2B5EF4-FFF2-40B4-BE49-F238E27FC236}">
                <a16:creationId xmlns:a16="http://schemas.microsoft.com/office/drawing/2014/main" id="{17987006-E462-40B7-BE84-044ADF075A2E}"/>
              </a:ext>
            </a:extLst>
          </p:cNvPr>
          <p:cNvSpPr txBox="1">
            <a:spLocks/>
          </p:cNvSpPr>
          <p:nvPr/>
        </p:nvSpPr>
        <p:spPr>
          <a:xfrm>
            <a:off x="1857346" y="4853505"/>
            <a:ext cx="1656373" cy="4187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ltLang="zh-CN" dirty="0"/>
              <a:t>Roughness=0.1</a:t>
            </a:r>
          </a:p>
        </p:txBody>
      </p:sp>
      <p:pic>
        <p:nvPicPr>
          <p:cNvPr id="1026" name="Picture 2">
            <a:extLst>
              <a:ext uri="{FF2B5EF4-FFF2-40B4-BE49-F238E27FC236}">
                <a16:creationId xmlns:a16="http://schemas.microsoft.com/office/drawing/2014/main" id="{7EE514E0-A2ED-4247-AF04-CDF176BA4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165" y="2532198"/>
            <a:ext cx="2360736" cy="20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F9244684-25AF-4D8C-BD82-FBF62147D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8580" y="2532198"/>
            <a:ext cx="2244305" cy="20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24300874-BCF3-427A-A16D-8B41A23B3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5564" y="2532198"/>
            <a:ext cx="2216201" cy="20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内容占位符 2">
            <a:extLst>
              <a:ext uri="{FF2B5EF4-FFF2-40B4-BE49-F238E27FC236}">
                <a16:creationId xmlns:a16="http://schemas.microsoft.com/office/drawing/2014/main" id="{9ED9A659-650C-4A47-8385-DB866511210D}"/>
              </a:ext>
            </a:extLst>
          </p:cNvPr>
          <p:cNvSpPr txBox="1">
            <a:spLocks/>
          </p:cNvSpPr>
          <p:nvPr/>
        </p:nvSpPr>
        <p:spPr>
          <a:xfrm>
            <a:off x="5298293" y="4853505"/>
            <a:ext cx="1656373" cy="4187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ltLang="zh-CN" dirty="0"/>
              <a:t>Roughness=0.3</a:t>
            </a:r>
          </a:p>
        </p:txBody>
      </p:sp>
      <p:sp>
        <p:nvSpPr>
          <p:cNvPr id="16" name="内容占位符 2">
            <a:extLst>
              <a:ext uri="{FF2B5EF4-FFF2-40B4-BE49-F238E27FC236}">
                <a16:creationId xmlns:a16="http://schemas.microsoft.com/office/drawing/2014/main" id="{09506B2A-204D-4ED6-A1C2-BFBD8F4B2FAB}"/>
              </a:ext>
            </a:extLst>
          </p:cNvPr>
          <p:cNvSpPr txBox="1">
            <a:spLocks/>
          </p:cNvSpPr>
          <p:nvPr/>
        </p:nvSpPr>
        <p:spPr>
          <a:xfrm>
            <a:off x="8395477" y="4853505"/>
            <a:ext cx="1656373" cy="4187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ltLang="zh-CN" dirty="0"/>
              <a:t>Roughness=0.5</a:t>
            </a:r>
          </a:p>
        </p:txBody>
      </p:sp>
    </p:spTree>
    <p:extLst>
      <p:ext uri="{BB962C8B-B14F-4D97-AF65-F5344CB8AC3E}">
        <p14:creationId xmlns:p14="http://schemas.microsoft.com/office/powerpoint/2010/main" val="4069712478"/>
      </p:ext>
    </p:extLst>
  </p:cSld>
  <p:clrMapOvr>
    <a:masterClrMapping/>
  </p:clrMapOvr>
  <mc:AlternateContent xmlns:mc="http://schemas.openxmlformats.org/markup-compatibility/2006" xmlns:p14="http://schemas.microsoft.com/office/powerpoint/2010/main">
    <mc:Choice Requires="p14">
      <p:transition spd="slow" p14:dur="2000" advTm="17446"/>
    </mc:Choice>
    <mc:Fallback xmlns="">
      <p:transition spd="slow" advTm="1744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光照效果</a:t>
            </a:r>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4" name="图片 3">
            <a:extLst>
              <a:ext uri="{FF2B5EF4-FFF2-40B4-BE49-F238E27FC236}">
                <a16:creationId xmlns:a16="http://schemas.microsoft.com/office/drawing/2014/main" id="{558208AA-FFBC-4AF8-9572-9106F5BAF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559" y="2206613"/>
            <a:ext cx="4214760" cy="3358144"/>
          </a:xfrm>
          <a:prstGeom prst="rect">
            <a:avLst/>
          </a:prstGeom>
        </p:spPr>
      </p:pic>
      <p:pic>
        <p:nvPicPr>
          <p:cNvPr id="10" name="图片 9">
            <a:extLst>
              <a:ext uri="{FF2B5EF4-FFF2-40B4-BE49-F238E27FC236}">
                <a16:creationId xmlns:a16="http://schemas.microsoft.com/office/drawing/2014/main" id="{D1243FC2-ECB5-43B0-AAB6-CEFDE9B718DC}"/>
              </a:ext>
            </a:extLst>
          </p:cNvPr>
          <p:cNvPicPr>
            <a:picLocks noChangeAspect="1"/>
          </p:cNvPicPr>
          <p:nvPr/>
        </p:nvPicPr>
        <p:blipFill>
          <a:blip r:embed="rId4"/>
          <a:stretch>
            <a:fillRect/>
          </a:stretch>
        </p:blipFill>
        <p:spPr>
          <a:xfrm>
            <a:off x="6456967" y="2208242"/>
            <a:ext cx="4271928" cy="3356515"/>
          </a:xfrm>
          <a:prstGeom prst="rect">
            <a:avLst/>
          </a:prstGeom>
        </p:spPr>
      </p:pic>
    </p:spTree>
    <p:extLst>
      <p:ext uri="{BB962C8B-B14F-4D97-AF65-F5344CB8AC3E}">
        <p14:creationId xmlns:p14="http://schemas.microsoft.com/office/powerpoint/2010/main" val="2601763494"/>
      </p:ext>
    </p:extLst>
  </p:cSld>
  <p:clrMapOvr>
    <a:masterClrMapping/>
  </p:clrMapOvr>
  <mc:AlternateContent xmlns:mc="http://schemas.openxmlformats.org/markup-compatibility/2006" xmlns:p14="http://schemas.microsoft.com/office/powerpoint/2010/main">
    <mc:Choice Requires="p14">
      <p:transition spd="slow" p14:dur="2000" advTm="10786"/>
    </mc:Choice>
    <mc:Fallback xmlns="">
      <p:transition spd="slow" advTm="1078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光照效果</a:t>
            </a:r>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3" name="旋转演示">
            <a:hlinkClick r:id="" action="ppaction://media"/>
            <a:extLst>
              <a:ext uri="{FF2B5EF4-FFF2-40B4-BE49-F238E27FC236}">
                <a16:creationId xmlns:a16="http://schemas.microsoft.com/office/drawing/2014/main" id="{D12B3553-64CF-419F-A3D1-1827CC46FD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40399" y="2181141"/>
            <a:ext cx="4490099" cy="3569863"/>
          </a:xfrm>
          <a:prstGeom prst="rect">
            <a:avLst/>
          </a:prstGeom>
        </p:spPr>
      </p:pic>
      <p:pic>
        <p:nvPicPr>
          <p:cNvPr id="10" name="图片 9">
            <a:extLst>
              <a:ext uri="{FF2B5EF4-FFF2-40B4-BE49-F238E27FC236}">
                <a16:creationId xmlns:a16="http://schemas.microsoft.com/office/drawing/2014/main" id="{0CACFAC0-3217-459D-819C-47F55C7B7423}"/>
              </a:ext>
            </a:extLst>
          </p:cNvPr>
          <p:cNvPicPr>
            <a:picLocks noChangeAspect="1"/>
          </p:cNvPicPr>
          <p:nvPr/>
        </p:nvPicPr>
        <p:blipFill>
          <a:blip r:embed="rId6"/>
          <a:stretch>
            <a:fillRect/>
          </a:stretch>
        </p:blipFill>
        <p:spPr>
          <a:xfrm>
            <a:off x="1097280" y="2181140"/>
            <a:ext cx="4525975" cy="3569863"/>
          </a:xfrm>
          <a:prstGeom prst="rect">
            <a:avLst/>
          </a:prstGeom>
        </p:spPr>
      </p:pic>
    </p:spTree>
    <p:extLst>
      <p:ext uri="{BB962C8B-B14F-4D97-AF65-F5344CB8AC3E}">
        <p14:creationId xmlns:p14="http://schemas.microsoft.com/office/powerpoint/2010/main" val="1262147715"/>
      </p:ext>
    </p:extLst>
  </p:cSld>
  <p:clrMapOvr>
    <a:masterClrMapping/>
  </p:clrMapOvr>
  <mc:AlternateContent xmlns:mc="http://schemas.openxmlformats.org/markup-compatibility/2006" xmlns:p14="http://schemas.microsoft.com/office/powerpoint/2010/main">
    <mc:Choice Requires="p14">
      <p:transition spd="slow" p14:dur="2000" advTm="7041"/>
    </mc:Choice>
    <mc:Fallback xmlns="">
      <p:transition spd="slow" advTm="7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0" objId="3"/>
        <p14:stopEvt time="7041" objId="3"/>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相关应用</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虚拟现实导览系统</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游戏场景制作</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三维动画的提前预览</a:t>
            </a:r>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1026" name="图片 1">
            <a:extLst>
              <a:ext uri="{FF2B5EF4-FFF2-40B4-BE49-F238E27FC236}">
                <a16:creationId xmlns:a16="http://schemas.microsoft.com/office/drawing/2014/main" id="{615699F3-D230-41FD-927A-92577367F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379" y="2614401"/>
            <a:ext cx="527685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DABD225F-D5DE-4434-8F82-F4316EED7F34}"/>
              </a:ext>
            </a:extLst>
          </p:cNvPr>
          <p:cNvPicPr/>
          <p:nvPr/>
        </p:nvPicPr>
        <p:blipFill rotWithShape="1">
          <a:blip r:embed="rId4"/>
          <a:srcRect t="-4684" b="44183"/>
          <a:stretch/>
        </p:blipFill>
        <p:spPr bwMode="auto">
          <a:xfrm>
            <a:off x="4207496" y="1703524"/>
            <a:ext cx="3112135" cy="2353957"/>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9BDAF4B1-34E4-41FF-B2F9-30348596EEDE}"/>
              </a:ext>
            </a:extLst>
          </p:cNvPr>
          <p:cNvPicPr/>
          <p:nvPr/>
        </p:nvPicPr>
        <p:blipFill>
          <a:blip r:embed="rId5"/>
          <a:stretch>
            <a:fillRect/>
          </a:stretch>
        </p:blipFill>
        <p:spPr>
          <a:xfrm>
            <a:off x="4608844" y="3697394"/>
            <a:ext cx="3863340" cy="2171700"/>
          </a:xfrm>
          <a:prstGeom prst="rect">
            <a:avLst/>
          </a:prstGeom>
        </p:spPr>
      </p:pic>
    </p:spTree>
    <p:extLst>
      <p:ext uri="{BB962C8B-B14F-4D97-AF65-F5344CB8AC3E}">
        <p14:creationId xmlns:p14="http://schemas.microsoft.com/office/powerpoint/2010/main" val="1297984723"/>
      </p:ext>
    </p:extLst>
  </p:cSld>
  <p:clrMapOvr>
    <a:masterClrMapping/>
  </p:clrMapOvr>
  <mc:AlternateContent xmlns:mc="http://schemas.openxmlformats.org/markup-compatibility/2006" xmlns:p14="http://schemas.microsoft.com/office/powerpoint/2010/main">
    <mc:Choice Requires="p14">
      <p:transition spd="slow" p14:dur="2000" advTm="385"/>
    </mc:Choice>
    <mc:Fallback xmlns="">
      <p:transition spd="slow" advTm="38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总结</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很好地计算真实基于物理的</a:t>
            </a:r>
            <a:r>
              <a:rPr lang="en-US" altLang="zh-CN" dirty="0"/>
              <a:t>BRDF</a:t>
            </a:r>
            <a:r>
              <a:rPr lang="zh-CN" altLang="en-US" dirty="0"/>
              <a:t>带来的渲染效果</a:t>
            </a:r>
            <a:endParaRPr lang="en-US" altLang="zh-CN" dirty="0"/>
          </a:p>
          <a:p>
            <a:pPr>
              <a:buFont typeface="Wingdings" panose="05000000000000000000" pitchFamily="2" charset="2"/>
              <a:buChar char="l"/>
            </a:pPr>
            <a:r>
              <a:rPr lang="zh-CN" altLang="en-US" dirty="0"/>
              <a:t>能够实时地进行计算</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算法会带来一定的误差，特别在物体的材质具有高粗糙度的情况下（视觉上正确）</a:t>
            </a:r>
            <a:endParaRPr lang="en-US" altLang="zh-CN" dirty="0"/>
          </a:p>
          <a:p>
            <a:pPr>
              <a:buFont typeface="Wingdings" panose="05000000000000000000" pitchFamily="2" charset="2"/>
              <a:buChar char="l"/>
            </a:pPr>
            <a:r>
              <a:rPr lang="zh-CN" altLang="en-US" dirty="0"/>
              <a:t>对于不均匀光照的处理较为粗糙</a:t>
            </a:r>
            <a:endParaRPr lang="en-US" altLang="zh-CN" dirty="0"/>
          </a:p>
          <a:p>
            <a:pPr>
              <a:buFont typeface="Wingdings" panose="05000000000000000000" pitchFamily="2" charset="2"/>
              <a:buChar char="l"/>
            </a:pPr>
            <a:r>
              <a:rPr lang="zh-CN" altLang="en-US" b="0" i="0" dirty="0">
                <a:solidFill>
                  <a:srgbClr val="121212"/>
                </a:solidFill>
                <a:effectLst/>
                <a:latin typeface="-apple-system"/>
              </a:rPr>
              <a:t>没有考虑阴影问题</a:t>
            </a:r>
            <a:endParaRPr lang="en-US" altLang="zh-CN" dirty="0"/>
          </a:p>
          <a:p>
            <a:pPr>
              <a:buFont typeface="Wingdings" panose="05000000000000000000" pitchFamily="2" charset="2"/>
              <a:buChar char="l"/>
            </a:pPr>
            <a:endParaRPr lang="zh-CN" altLang="en-US"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Tree>
    <p:custDataLst>
      <p:tags r:id="rId1"/>
    </p:custDataLst>
    <p:extLst>
      <p:ext uri="{BB962C8B-B14F-4D97-AF65-F5344CB8AC3E}">
        <p14:creationId xmlns:p14="http://schemas.microsoft.com/office/powerpoint/2010/main" val="4229165299"/>
      </p:ext>
    </p:extLst>
  </p:cSld>
  <p:clrMapOvr>
    <a:masterClrMapping/>
  </p:clrMapOvr>
  <mc:AlternateContent xmlns:mc="http://schemas.openxmlformats.org/markup-compatibility/2006" xmlns:p14="http://schemas.microsoft.com/office/powerpoint/2010/main">
    <mc:Choice Requires="p14">
      <p:transition spd="slow" p14:dur="2000" advTm="41903"/>
    </mc:Choice>
    <mc:Fallback xmlns="">
      <p:transition spd="slow" advTm="419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0E01569-C524-4885-88B2-3B1E3652B642}"/>
              </a:ext>
            </a:extLst>
          </p:cNvPr>
          <p:cNvPicPr>
            <a:picLocks noChangeAspect="1"/>
          </p:cNvPicPr>
          <p:nvPr/>
        </p:nvPicPr>
        <p:blipFill>
          <a:blip r:embed="rId3"/>
          <a:stretch>
            <a:fillRect/>
          </a:stretch>
        </p:blipFill>
        <p:spPr>
          <a:xfrm>
            <a:off x="7127030" y="812582"/>
            <a:ext cx="4084310" cy="2316625"/>
          </a:xfrm>
          <a:prstGeom prst="rect">
            <a:avLst/>
          </a:prstGeom>
        </p:spPr>
      </p:pic>
      <p:pic>
        <p:nvPicPr>
          <p:cNvPr id="9" name="图片 8">
            <a:extLst>
              <a:ext uri="{FF2B5EF4-FFF2-40B4-BE49-F238E27FC236}">
                <a16:creationId xmlns:a16="http://schemas.microsoft.com/office/drawing/2014/main" id="{129E26F0-F603-4BEC-9450-462E7F3AC20A}"/>
              </a:ext>
            </a:extLst>
          </p:cNvPr>
          <p:cNvPicPr>
            <a:picLocks noChangeAspect="1"/>
          </p:cNvPicPr>
          <p:nvPr/>
        </p:nvPicPr>
        <p:blipFill>
          <a:blip r:embed="rId4"/>
          <a:stretch>
            <a:fillRect/>
          </a:stretch>
        </p:blipFill>
        <p:spPr>
          <a:xfrm>
            <a:off x="7127030" y="3231967"/>
            <a:ext cx="4056866" cy="2311762"/>
          </a:xfrm>
          <a:prstGeom prst="rect">
            <a:avLst/>
          </a:prstGeom>
        </p:spPr>
      </p:pic>
      <p:sp>
        <p:nvSpPr>
          <p:cNvPr id="19" name="文本框 18">
            <a:extLst>
              <a:ext uri="{FF2B5EF4-FFF2-40B4-BE49-F238E27FC236}">
                <a16:creationId xmlns:a16="http://schemas.microsoft.com/office/drawing/2014/main" id="{BC9603C1-1629-413E-BFF1-2B96BFCB4AE3}"/>
              </a:ext>
            </a:extLst>
          </p:cNvPr>
          <p:cNvSpPr txBox="1"/>
          <p:nvPr/>
        </p:nvSpPr>
        <p:spPr>
          <a:xfrm>
            <a:off x="817807" y="1051293"/>
            <a:ext cx="5814812" cy="646331"/>
          </a:xfrm>
          <a:prstGeom prst="rect">
            <a:avLst/>
          </a:prstGeom>
          <a:noFill/>
        </p:spPr>
        <p:txBody>
          <a:bodyPr wrap="square" rtlCol="0">
            <a:spAutoFit/>
          </a:bodyPr>
          <a:lstStyle/>
          <a:p>
            <a:r>
              <a:rPr lang="zh-CN" altLang="en-US" sz="1800" b="1" dirty="0"/>
              <a:t>研究工作：</a:t>
            </a:r>
            <a:r>
              <a:rPr lang="en-US" altLang="zh-CN" sz="1800" b="1" dirty="0"/>
              <a:t>Polygonal-Light </a:t>
            </a:r>
            <a:r>
              <a:rPr lang="zh-CN" altLang="en-US" sz="1800" b="1" dirty="0"/>
              <a:t>渲染中，</a:t>
            </a:r>
            <a:r>
              <a:rPr lang="zh-CN" altLang="en-US" b="1" dirty="0"/>
              <a:t>需要计算的就是</a:t>
            </a:r>
            <a:r>
              <a:rPr lang="zh-CN" altLang="en-US" sz="1800" b="1" dirty="0"/>
              <a:t>辐照度 </a:t>
            </a:r>
            <a:r>
              <a:rPr lang="en-US" altLang="zh-CN" sz="1800" b="1" dirty="0"/>
              <a:t>irradiance </a:t>
            </a:r>
            <a:r>
              <a:rPr lang="zh-CN" altLang="en-US" sz="1800" b="1" dirty="0"/>
              <a:t>积分</a:t>
            </a:r>
            <a:endParaRPr lang="zh-CN" altLang="en-US" dirty="0"/>
          </a:p>
        </p:txBody>
      </p:sp>
      <p:pic>
        <p:nvPicPr>
          <p:cNvPr id="21" name="图片 20">
            <a:extLst>
              <a:ext uri="{FF2B5EF4-FFF2-40B4-BE49-F238E27FC236}">
                <a16:creationId xmlns:a16="http://schemas.microsoft.com/office/drawing/2014/main" id="{1967F91B-AA03-4C9D-93F0-2F17A0A7B0A3}"/>
              </a:ext>
            </a:extLst>
          </p:cNvPr>
          <p:cNvPicPr>
            <a:picLocks noChangeAspect="1"/>
          </p:cNvPicPr>
          <p:nvPr/>
        </p:nvPicPr>
        <p:blipFill>
          <a:blip r:embed="rId5"/>
          <a:stretch>
            <a:fillRect/>
          </a:stretch>
        </p:blipFill>
        <p:spPr>
          <a:xfrm>
            <a:off x="1264121" y="1970894"/>
            <a:ext cx="4922183" cy="969521"/>
          </a:xfrm>
          <a:prstGeom prst="rect">
            <a:avLst/>
          </a:prstGeom>
        </p:spPr>
      </p:pic>
      <p:sp>
        <p:nvSpPr>
          <p:cNvPr id="23" name="文本框 22">
            <a:extLst>
              <a:ext uri="{FF2B5EF4-FFF2-40B4-BE49-F238E27FC236}">
                <a16:creationId xmlns:a16="http://schemas.microsoft.com/office/drawing/2014/main" id="{168335D6-108F-4F66-A873-E7C55B2A39D7}"/>
              </a:ext>
            </a:extLst>
          </p:cNvPr>
          <p:cNvSpPr txBox="1"/>
          <p:nvPr/>
        </p:nvSpPr>
        <p:spPr>
          <a:xfrm>
            <a:off x="1089692" y="4533363"/>
            <a:ext cx="5814812" cy="646331"/>
          </a:xfrm>
          <a:prstGeom prst="rect">
            <a:avLst/>
          </a:prstGeom>
          <a:noFill/>
        </p:spPr>
        <p:txBody>
          <a:bodyPr wrap="square" rtlCol="0">
            <a:spAutoFit/>
          </a:bodyPr>
          <a:lstStyle/>
          <a:p>
            <a:r>
              <a:rPr lang="zh-CN" altLang="en-US" dirty="0"/>
              <a:t>解决问题：</a:t>
            </a:r>
            <a:r>
              <a:rPr lang="zh-CN" altLang="en-US" b="0" i="0" dirty="0">
                <a:solidFill>
                  <a:srgbClr val="121212"/>
                </a:solidFill>
                <a:effectLst/>
                <a:latin typeface="-apple-system"/>
              </a:rPr>
              <a:t>多边形光源的实时计算问题</a:t>
            </a:r>
            <a:endParaRPr lang="zh-CN" altLang="en-US" dirty="0"/>
          </a:p>
          <a:p>
            <a:endParaRPr lang="zh-CN" altLang="en-US" dirty="0"/>
          </a:p>
        </p:txBody>
      </p:sp>
      <p:sp>
        <p:nvSpPr>
          <p:cNvPr id="24" name="矩形 23">
            <a:extLst>
              <a:ext uri="{FF2B5EF4-FFF2-40B4-BE49-F238E27FC236}">
                <a16:creationId xmlns:a16="http://schemas.microsoft.com/office/drawing/2014/main" id="{EE7E1E48-4AEC-4D7C-88BE-574F359BEC58}"/>
              </a:ext>
            </a:extLst>
          </p:cNvPr>
          <p:cNvSpPr/>
          <p:nvPr/>
        </p:nvSpPr>
        <p:spPr>
          <a:xfrm>
            <a:off x="1734076" y="3213685"/>
            <a:ext cx="157607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实时</a:t>
            </a:r>
            <a:endParaRPr lang="zh-CN" altLang="en-US" sz="5400" b="1" cap="none" spc="0" dirty="0">
              <a:ln/>
              <a:solidFill>
                <a:schemeClr val="accent3"/>
              </a:solidFill>
              <a:effectLst/>
            </a:endParaRPr>
          </a:p>
        </p:txBody>
      </p:sp>
      <p:sp>
        <p:nvSpPr>
          <p:cNvPr id="25" name="矩形 24">
            <a:extLst>
              <a:ext uri="{FF2B5EF4-FFF2-40B4-BE49-F238E27FC236}">
                <a16:creationId xmlns:a16="http://schemas.microsoft.com/office/drawing/2014/main" id="{CE3F70B4-5888-4228-AB9E-4FC13EBA86B1}"/>
              </a:ext>
            </a:extLst>
          </p:cNvPr>
          <p:cNvSpPr/>
          <p:nvPr/>
        </p:nvSpPr>
        <p:spPr>
          <a:xfrm>
            <a:off x="3725211" y="3213685"/>
            <a:ext cx="157607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cap="none" spc="0" dirty="0">
                <a:ln w="0"/>
                <a:solidFill>
                  <a:schemeClr val="accent1"/>
                </a:solidFill>
                <a:effectLst>
                  <a:outerShdw blurRad="38100" dist="25400" dir="5400000" algn="ctr" rotWithShape="0">
                    <a:srgbClr val="6E747A">
                      <a:alpha val="43000"/>
                    </a:srgbClr>
                  </a:outerShdw>
                </a:effectLst>
              </a:rPr>
              <a:t>精确</a:t>
            </a:r>
            <a:endParaRPr lang="zh-CN" altLang="en-US" sz="5400" b="1" cap="none" spc="0" dirty="0">
              <a:ln/>
              <a:solidFill>
                <a:schemeClr val="accent3"/>
              </a:solidFill>
              <a:effectLst/>
            </a:endParaRPr>
          </a:p>
        </p:txBody>
      </p:sp>
    </p:spTree>
    <p:extLst>
      <p:ext uri="{BB962C8B-B14F-4D97-AF65-F5344CB8AC3E}">
        <p14:creationId xmlns:p14="http://schemas.microsoft.com/office/powerpoint/2010/main" val="4245704287"/>
      </p:ext>
    </p:extLst>
  </p:cSld>
  <p:clrMapOvr>
    <a:masterClrMapping/>
  </p:clrMapOvr>
  <mc:AlternateContent xmlns:mc="http://schemas.openxmlformats.org/markup-compatibility/2006" xmlns:p14="http://schemas.microsoft.com/office/powerpoint/2010/main">
    <mc:Choice Requires="p14">
      <p:transition spd="slow" p14:dur="2000" advTm="18058"/>
    </mc:Choice>
    <mc:Fallback xmlns="">
      <p:transition spd="slow" advTm="180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研究动机</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现代计算机图形应用中对于三维场景渲染的真实性要求</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多边形光源相对于传统光源的复杂性</a:t>
            </a:r>
          </a:p>
        </p:txBody>
      </p:sp>
      <p:pic>
        <p:nvPicPr>
          <p:cNvPr id="4" name="图片 3">
            <a:extLst>
              <a:ext uri="{FF2B5EF4-FFF2-40B4-BE49-F238E27FC236}">
                <a16:creationId xmlns:a16="http://schemas.microsoft.com/office/drawing/2014/main" id="{D1A0F989-EF4E-4F32-ACAB-370AB012C030}"/>
              </a:ext>
            </a:extLst>
          </p:cNvPr>
          <p:cNvPicPr>
            <a:picLocks noChangeAspect="1"/>
          </p:cNvPicPr>
          <p:nvPr/>
        </p:nvPicPr>
        <p:blipFill>
          <a:blip r:embed="rId3"/>
          <a:stretch>
            <a:fillRect/>
          </a:stretch>
        </p:blipFill>
        <p:spPr>
          <a:xfrm>
            <a:off x="7339253" y="3429000"/>
            <a:ext cx="3816427" cy="2127688"/>
          </a:xfrm>
          <a:prstGeom prst="rect">
            <a:avLst/>
          </a:prstGeom>
        </p:spPr>
      </p:pic>
      <p:sp>
        <p:nvSpPr>
          <p:cNvPr id="5" name="矩形: 圆角 4">
            <a:extLst>
              <a:ext uri="{FF2B5EF4-FFF2-40B4-BE49-F238E27FC236}">
                <a16:creationId xmlns:a16="http://schemas.microsoft.com/office/drawing/2014/main" id="{15EE1C68-E124-4390-8B29-A03329995F67}"/>
              </a:ext>
            </a:extLst>
          </p:cNvPr>
          <p:cNvSpPr/>
          <p:nvPr/>
        </p:nvSpPr>
        <p:spPr>
          <a:xfrm>
            <a:off x="1596073" y="6447094"/>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2F1D113E-50AD-4444-8D2E-107CF77758B5}"/>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35111E3A-6EF4-4D2F-BB9B-CCB5D7AB5E2A}"/>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3D4021A9-D718-47ED-8382-24112BAF918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20DD90E9-82DC-49D7-9C5D-E640462F41ED}"/>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Tree>
    <p:extLst>
      <p:ext uri="{BB962C8B-B14F-4D97-AF65-F5344CB8AC3E}">
        <p14:creationId xmlns:p14="http://schemas.microsoft.com/office/powerpoint/2010/main" val="1500662537"/>
      </p:ext>
    </p:extLst>
  </p:cSld>
  <p:clrMapOvr>
    <a:masterClrMapping/>
  </p:clrMapOvr>
  <mc:AlternateContent xmlns:mc="http://schemas.openxmlformats.org/markup-compatibility/2006" xmlns:p14="http://schemas.microsoft.com/office/powerpoint/2010/main">
    <mc:Choice Requires="p14">
      <p:transition spd="slow" p14:dur="2000" advTm="14878"/>
    </mc:Choice>
    <mc:Fallback xmlns="">
      <p:transition spd="slow" advTm="1487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a:t>相关研究</a:t>
            </a:r>
            <a:endParaRPr lang="zh-CN" altLang="en-US" sz="3200" dirty="0"/>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p:txBody>
          <a:bodyPr>
            <a:normAutofit/>
          </a:bodyPr>
          <a:lstStyle/>
          <a:p>
            <a:pPr>
              <a:buFont typeface="Wingdings" panose="05000000000000000000" pitchFamily="2" charset="2"/>
              <a:buChar char="l"/>
            </a:pPr>
            <a:endParaRPr lang="en-US" altLang="zh-CN" dirty="0"/>
          </a:p>
          <a:p>
            <a:pPr>
              <a:buFont typeface="Wingdings" panose="05000000000000000000" pitchFamily="2" charset="2"/>
              <a:buChar char="l"/>
            </a:pPr>
            <a:r>
              <a:rPr lang="en-US" altLang="zh-CN" dirty="0"/>
              <a:t>Lambert</a:t>
            </a:r>
            <a:r>
              <a:rPr lang="zh-CN" altLang="en-US" dirty="0"/>
              <a:t>解决了多边形辐照度的计算问题</a:t>
            </a:r>
            <a:r>
              <a:rPr lang="en-US" altLang="zh-CN" dirty="0"/>
              <a:t>【1760】</a:t>
            </a:r>
            <a:r>
              <a:rPr lang="zh-CN" altLang="en-US" dirty="0"/>
              <a:t>，</a:t>
            </a:r>
            <a:r>
              <a:rPr lang="en-US" altLang="zh-CN" dirty="0"/>
              <a:t>Baum</a:t>
            </a:r>
            <a:r>
              <a:rPr lang="zh-CN" altLang="en-US" dirty="0"/>
              <a:t>等人将其引入计算机图形学</a:t>
            </a:r>
            <a:r>
              <a:rPr lang="en-US" altLang="zh-CN" dirty="0"/>
              <a:t>【1989】</a:t>
            </a:r>
          </a:p>
          <a:p>
            <a:pPr>
              <a:buFont typeface="Wingdings" panose="05000000000000000000" pitchFamily="2" charset="2"/>
              <a:buChar char="l"/>
            </a:pPr>
            <a:r>
              <a:rPr lang="en-US" altLang="zh-CN" dirty="0" err="1"/>
              <a:t>Arvo</a:t>
            </a:r>
            <a:r>
              <a:rPr lang="zh-CN" altLang="en-US" dirty="0"/>
              <a:t>将多边形辐照度的计算问题扩展到了</a:t>
            </a:r>
            <a:r>
              <a:rPr lang="en-US" altLang="zh-CN" dirty="0" err="1"/>
              <a:t>Phong</a:t>
            </a:r>
            <a:r>
              <a:rPr lang="zh-CN" altLang="en-US" dirty="0"/>
              <a:t>分布，即使用指数来控制余弦分布的锐度</a:t>
            </a:r>
            <a:r>
              <a:rPr lang="en-US" altLang="zh-CN" dirty="0"/>
              <a:t>【1995】</a:t>
            </a:r>
            <a:r>
              <a:rPr lang="zh-CN" altLang="en-US" dirty="0"/>
              <a:t>。</a:t>
            </a:r>
            <a:r>
              <a:rPr lang="en-US" altLang="zh-CN" dirty="0"/>
              <a:t>Snyder</a:t>
            </a:r>
            <a:r>
              <a:rPr lang="zh-CN" altLang="en-US" dirty="0"/>
              <a:t>对</a:t>
            </a:r>
            <a:r>
              <a:rPr lang="en-US" altLang="zh-CN" dirty="0" err="1"/>
              <a:t>Arvo</a:t>
            </a:r>
            <a:r>
              <a:rPr lang="zh-CN" altLang="en-US" dirty="0"/>
              <a:t>提出的技术进行了详细实现</a:t>
            </a:r>
            <a:r>
              <a:rPr lang="en-US" altLang="zh-CN" dirty="0"/>
              <a:t>【1996】</a:t>
            </a:r>
          </a:p>
          <a:p>
            <a:pPr>
              <a:buFont typeface="Wingdings" panose="05000000000000000000" pitchFamily="2" charset="2"/>
              <a:buChar char="l"/>
            </a:pPr>
            <a:r>
              <a:rPr lang="en-US" altLang="zh-CN" dirty="0"/>
              <a:t>Wang</a:t>
            </a:r>
            <a:r>
              <a:rPr lang="zh-CN" altLang="en-US" dirty="0"/>
              <a:t>等人</a:t>
            </a:r>
            <a:r>
              <a:rPr lang="en-US" altLang="zh-CN" dirty="0"/>
              <a:t>【2008】</a:t>
            </a:r>
            <a:r>
              <a:rPr lang="zh-CN" altLang="en-US" dirty="0"/>
              <a:t>以及</a:t>
            </a:r>
            <a:r>
              <a:rPr lang="en-US" altLang="zh-CN" dirty="0"/>
              <a:t>Drobot【2014】</a:t>
            </a:r>
            <a:r>
              <a:rPr lang="zh-CN" altLang="en-US" dirty="0"/>
              <a:t>使用点启发式方法，即使用点光源来替换区域光进行计算</a:t>
            </a:r>
            <a:endParaRPr lang="en-US" altLang="zh-CN" dirty="0"/>
          </a:p>
          <a:p>
            <a:pPr>
              <a:buFont typeface="Wingdings" panose="05000000000000000000" pitchFamily="2" charset="2"/>
              <a:buChar char="l"/>
            </a:pPr>
            <a:r>
              <a:rPr lang="en-US" altLang="zh-CN" dirty="0" err="1"/>
              <a:t>Lecocq</a:t>
            </a:r>
            <a:r>
              <a:rPr lang="zh-CN" altLang="en-US" dirty="0"/>
              <a:t>等人为</a:t>
            </a:r>
            <a:r>
              <a:rPr lang="en-US" altLang="zh-CN" dirty="0" err="1"/>
              <a:t>Phong</a:t>
            </a:r>
            <a:r>
              <a:rPr lang="en-US" altLang="zh-CN" dirty="0"/>
              <a:t>-Polygon</a:t>
            </a:r>
            <a:r>
              <a:rPr lang="zh-CN" altLang="en-US" dirty="0"/>
              <a:t>积分提供了一个近似解决方案，积分速度快，能够实时地进行计算</a:t>
            </a:r>
            <a:r>
              <a:rPr lang="en-US" altLang="zh-CN" dirty="0"/>
              <a:t>【2015】</a:t>
            </a:r>
          </a:p>
        </p:txBody>
      </p:sp>
      <p:sp>
        <p:nvSpPr>
          <p:cNvPr id="5" name="矩形: 圆角 4">
            <a:extLst>
              <a:ext uri="{FF2B5EF4-FFF2-40B4-BE49-F238E27FC236}">
                <a16:creationId xmlns:a16="http://schemas.microsoft.com/office/drawing/2014/main" id="{15EE1C68-E124-4390-8B29-A03329995F67}"/>
              </a:ext>
            </a:extLst>
          </p:cNvPr>
          <p:cNvSpPr/>
          <p:nvPr/>
        </p:nvSpPr>
        <p:spPr>
          <a:xfrm>
            <a:off x="1596073" y="6447094"/>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2F1D113E-50AD-4444-8D2E-107CF77758B5}"/>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35111E3A-6EF4-4D2F-BB9B-CCB5D7AB5E2A}"/>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3D4021A9-D718-47ED-8382-24112BAF918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20DD90E9-82DC-49D7-9C5D-E640462F41ED}"/>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Tree>
    <p:extLst>
      <p:ext uri="{BB962C8B-B14F-4D97-AF65-F5344CB8AC3E}">
        <p14:creationId xmlns:p14="http://schemas.microsoft.com/office/powerpoint/2010/main" val="2348829096"/>
      </p:ext>
    </p:extLst>
  </p:cSld>
  <p:clrMapOvr>
    <a:masterClrMapping/>
  </p:clrMapOvr>
  <mc:AlternateContent xmlns:mc="http://schemas.openxmlformats.org/markup-compatibility/2006" xmlns:p14="http://schemas.microsoft.com/office/powerpoint/2010/main">
    <mc:Choice Requires="p14">
      <p:transition spd="slow" p14:dur="2000" advTm="14878"/>
    </mc:Choice>
    <mc:Fallback xmlns="">
      <p:transition spd="slow" advTm="1487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多边形光源的光照计算优化思路</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光源与物体的距离</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固定不变项的预计算</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r>
              <a:rPr lang="zh-CN" altLang="en-US" dirty="0"/>
              <a:t>多边形光源的复杂程度</a:t>
            </a:r>
            <a:endParaRPr lang="en-US" altLang="zh-CN" dirty="0"/>
          </a:p>
          <a:p>
            <a:pPr>
              <a:buFont typeface="Wingdings" panose="05000000000000000000" pitchFamily="2" charset="2"/>
              <a:buChar char="l"/>
            </a:pPr>
            <a:endParaRPr lang="zh-CN" altLang="en-US"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Tree>
    <p:extLst>
      <p:ext uri="{BB962C8B-B14F-4D97-AF65-F5344CB8AC3E}">
        <p14:creationId xmlns:p14="http://schemas.microsoft.com/office/powerpoint/2010/main" val="2739399101"/>
      </p:ext>
    </p:extLst>
  </p:cSld>
  <p:clrMapOvr>
    <a:masterClrMapping/>
  </p:clrMapOvr>
  <mc:AlternateContent xmlns:mc="http://schemas.openxmlformats.org/markup-compatibility/2006" xmlns:p14="http://schemas.microsoft.com/office/powerpoint/2010/main">
    <mc:Choice Requires="p14">
      <p:transition spd="slow" p14:dur="2000" advTm="30250"/>
    </mc:Choice>
    <mc:Fallback xmlns="">
      <p:transition spd="slow" advTm="3025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线性变换余弦算法</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r>
              <a:rPr lang="zh-CN" altLang="en-US" dirty="0"/>
              <a:t>球面分布</a:t>
            </a:r>
            <a:endParaRPr lang="en-US" altLang="zh-CN"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pic>
        <p:nvPicPr>
          <p:cNvPr id="4" name="图片 3">
            <a:extLst>
              <a:ext uri="{FF2B5EF4-FFF2-40B4-BE49-F238E27FC236}">
                <a16:creationId xmlns:a16="http://schemas.microsoft.com/office/drawing/2014/main" id="{6D800537-DF78-4180-9C3D-2AF2A47794FA}"/>
              </a:ext>
            </a:extLst>
          </p:cNvPr>
          <p:cNvPicPr>
            <a:picLocks noChangeAspect="1"/>
          </p:cNvPicPr>
          <p:nvPr/>
        </p:nvPicPr>
        <p:blipFill>
          <a:blip r:embed="rId3"/>
          <a:stretch>
            <a:fillRect/>
          </a:stretch>
        </p:blipFill>
        <p:spPr>
          <a:xfrm>
            <a:off x="1205059" y="2799944"/>
            <a:ext cx="2438400" cy="2438400"/>
          </a:xfrm>
          <a:prstGeom prst="rect">
            <a:avLst/>
          </a:prstGeom>
        </p:spPr>
      </p:pic>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pic>
        <p:nvPicPr>
          <p:cNvPr id="3076" name="Picture 4">
            <a:extLst>
              <a:ext uri="{FF2B5EF4-FFF2-40B4-BE49-F238E27FC236}">
                <a16:creationId xmlns:a16="http://schemas.microsoft.com/office/drawing/2014/main" id="{D982E461-9B77-469F-A8F9-0A916E1BD6C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537142" y="2716817"/>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内容占位符 2">
            <a:extLst>
              <a:ext uri="{FF2B5EF4-FFF2-40B4-BE49-F238E27FC236}">
                <a16:creationId xmlns:a16="http://schemas.microsoft.com/office/drawing/2014/main" id="{E2951E27-6165-42A2-9110-A52A407A79D7}"/>
              </a:ext>
            </a:extLst>
          </p:cNvPr>
          <p:cNvSpPr txBox="1">
            <a:spLocks/>
          </p:cNvSpPr>
          <p:nvPr/>
        </p:nvSpPr>
        <p:spPr>
          <a:xfrm>
            <a:off x="5187986"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dirty="0"/>
              <a:t>球面分布的线性变换</a:t>
            </a:r>
            <a:endParaRPr lang="en-US" altLang="zh-CN" dirty="0"/>
          </a:p>
          <a:p>
            <a:pPr marL="0" indent="0">
              <a:buNone/>
            </a:pPr>
            <a:endParaRPr lang="en-US" altLang="zh-CN" dirty="0"/>
          </a:p>
        </p:txBody>
      </p:sp>
      <p:pic>
        <p:nvPicPr>
          <p:cNvPr id="3078" name="Picture 6">
            <a:extLst>
              <a:ext uri="{FF2B5EF4-FFF2-40B4-BE49-F238E27FC236}">
                <a16:creationId xmlns:a16="http://schemas.microsoft.com/office/drawing/2014/main" id="{D7A3EC17-247F-4482-89BA-36BDCF01D0EE}"/>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863790" y="271681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B6B9B3B-8983-495E-BAA5-1A109B7BD4E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302190" y="2716817"/>
            <a:ext cx="2438400" cy="2438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0EF99D8-B035-4C89-9464-9DAC4139C73A}"/>
                  </a:ext>
                </a:extLst>
              </p:cNvPr>
              <p:cNvSpPr/>
              <p:nvPr/>
            </p:nvSpPr>
            <p:spPr>
              <a:xfrm>
                <a:off x="6130540" y="5431435"/>
                <a:ext cx="1428019"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𝜔</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𝑀</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ω</m:t>
                              </m:r>
                            </m:e>
                            <m:sub>
                              <m:r>
                                <a:rPr lang="zh-CN" altLang="en-US" i="1">
                                  <a:latin typeface="Cambria Math" panose="02040503050406030204" pitchFamily="18" charset="0"/>
                                </a:rPr>
                                <m:t>𝑜</m:t>
                              </m:r>
                            </m:sub>
                          </m:sSub>
                        </m:num>
                        <m:den>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𝑀</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e>
                          </m:d>
                        </m:den>
                      </m:f>
                    </m:oMath>
                  </m:oMathPara>
                </a14:m>
                <a:endParaRPr lang="zh-CN" altLang="en-US" dirty="0"/>
              </a:p>
            </p:txBody>
          </p:sp>
        </mc:Choice>
        <mc:Fallback xmlns="">
          <p:sp>
            <p:nvSpPr>
              <p:cNvPr id="10" name="矩形 9">
                <a:extLst>
                  <a:ext uri="{FF2B5EF4-FFF2-40B4-BE49-F238E27FC236}">
                    <a16:creationId xmlns:a16="http://schemas.microsoft.com/office/drawing/2014/main" id="{40EF99D8-B035-4C89-9464-9DAC4139C73A}"/>
                  </a:ext>
                </a:extLst>
              </p:cNvPr>
              <p:cNvSpPr>
                <a:spLocks noRot="1" noChangeAspect="1" noMove="1" noResize="1" noEditPoints="1" noAdjustHandles="1" noChangeArrowheads="1" noChangeShapeType="1" noTextEdit="1"/>
              </p:cNvSpPr>
              <p:nvPr/>
            </p:nvSpPr>
            <p:spPr>
              <a:xfrm>
                <a:off x="6130540" y="5431435"/>
                <a:ext cx="1428019" cy="65768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2E6B4AC-76D0-46CD-891A-CE2F2560B56B}"/>
                  </a:ext>
                </a:extLst>
              </p:cNvPr>
              <p:cNvSpPr/>
              <p:nvPr/>
            </p:nvSpPr>
            <p:spPr>
              <a:xfrm>
                <a:off x="8555571" y="5404377"/>
                <a:ext cx="1658531" cy="6847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i="0">
                                  <a:latin typeface="Cambria Math" panose="02040503050406030204" pitchFamily="18" charset="0"/>
                                </a:rPr>
                                <m:t>−1</m:t>
                              </m:r>
                            </m:sup>
                          </m:sSup>
                          <m:r>
                            <m:rPr>
                              <m:sty m:val="p"/>
                            </m:rPr>
                            <a:rPr lang="zh-CN" altLang="en-US" i="0">
                              <a:latin typeface="Cambria Math" panose="02040503050406030204" pitchFamily="18" charset="0"/>
                            </a:rPr>
                            <m:t>ω</m:t>
                          </m:r>
                        </m:num>
                        <m:den>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i="0">
                                      <a:latin typeface="Cambria Math" panose="02040503050406030204" pitchFamily="18" charset="0"/>
                                    </a:rPr>
                                    <m:t>−1</m:t>
                                  </m:r>
                                </m:sup>
                              </m:sSup>
                              <m:r>
                                <m:rPr>
                                  <m:sty m:val="p"/>
                                </m:rPr>
                                <a:rPr lang="zh-CN" altLang="en-US" i="0">
                                  <a:latin typeface="Cambria Math" panose="02040503050406030204" pitchFamily="18" charset="0"/>
                                </a:rPr>
                                <m:t>ω</m:t>
                              </m:r>
                            </m:e>
                          </m:d>
                        </m:den>
                      </m:f>
                    </m:oMath>
                  </m:oMathPara>
                </a14:m>
                <a:endParaRPr lang="zh-CN" altLang="en-US" dirty="0"/>
              </a:p>
            </p:txBody>
          </p:sp>
        </mc:Choice>
        <mc:Fallback xmlns="">
          <p:sp>
            <p:nvSpPr>
              <p:cNvPr id="11" name="矩形 10">
                <a:extLst>
                  <a:ext uri="{FF2B5EF4-FFF2-40B4-BE49-F238E27FC236}">
                    <a16:creationId xmlns:a16="http://schemas.microsoft.com/office/drawing/2014/main" id="{E2E6B4AC-76D0-46CD-891A-CE2F2560B56B}"/>
                  </a:ext>
                </a:extLst>
              </p:cNvPr>
              <p:cNvSpPr>
                <a:spLocks noRot="1" noChangeAspect="1" noMove="1" noResize="1" noEditPoints="1" noAdjustHandles="1" noChangeArrowheads="1" noChangeShapeType="1" noTextEdit="1"/>
              </p:cNvSpPr>
              <p:nvPr/>
            </p:nvSpPr>
            <p:spPr>
              <a:xfrm>
                <a:off x="8555571" y="5404377"/>
                <a:ext cx="1658531" cy="68473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295965"/>
      </p:ext>
    </p:extLst>
  </p:cSld>
  <p:clrMapOvr>
    <a:masterClrMapping/>
  </p:clrMapOvr>
  <mc:AlternateContent xmlns:mc="http://schemas.openxmlformats.org/markup-compatibility/2006" xmlns:p14="http://schemas.microsoft.com/office/powerpoint/2010/main">
    <mc:Choice Requires="p14">
      <p:transition spd="slow" p14:dur="2000" advTm="31530"/>
    </mc:Choice>
    <mc:Fallback xmlns="">
      <p:transition spd="slow" advTm="3153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线性变换余弦算法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r>
                  <a:rPr lang="zh-CN" altLang="en-US" dirty="0"/>
                  <a:t>球面分布的线性变换</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r>
                  <a:rPr lang="zh-CN" altLang="en-US" sz="1800" dirty="0"/>
                  <a:t>其中</a:t>
                </a:r>
                <a14:m>
                  <m:oMath xmlns:m="http://schemas.openxmlformats.org/officeDocument/2006/math">
                    <m:f>
                      <m:fPr>
                        <m:ctrlPr>
                          <a:rPr lang="zh-CN" altLang="en-US" sz="1800" i="1">
                            <a:latin typeface="Cambria Math" panose="02040503050406030204" pitchFamily="18" charset="0"/>
                          </a:rPr>
                        </m:ctrlPr>
                      </m:fPr>
                      <m:num>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m:rPr>
                                <m:sty m:val="p"/>
                              </m:rPr>
                              <a:rPr lang="zh-CN" altLang="en-US" sz="1800">
                                <a:latin typeface="Cambria Math" panose="02040503050406030204" pitchFamily="18" charset="0"/>
                              </a:rPr>
                              <m:t>ω</m:t>
                            </m:r>
                          </m:e>
                          <m:sub>
                            <m:r>
                              <a:rPr lang="zh-CN" altLang="en-US" sz="1800" i="1">
                                <a:latin typeface="Cambria Math" panose="02040503050406030204" pitchFamily="18" charset="0"/>
                              </a:rPr>
                              <m:t>𝑜</m:t>
                            </m:r>
                          </m:sub>
                        </m:sSub>
                      </m:num>
                      <m:den>
                        <m:r>
                          <a:rPr lang="zh-CN" altLang="en-US" sz="1800">
                            <a:latin typeface="Cambria Math" panose="02040503050406030204" pitchFamily="18" charset="0"/>
                          </a:rPr>
                          <m:t>𝜕</m:t>
                        </m:r>
                        <m:r>
                          <m:rPr>
                            <m:sty m:val="p"/>
                          </m:rPr>
                          <a:rPr lang="zh-CN" altLang="en-US" sz="1800">
                            <a:latin typeface="Cambria Math" panose="02040503050406030204" pitchFamily="18" charset="0"/>
                          </a:rPr>
                          <m:t>ω</m:t>
                        </m:r>
                      </m:den>
                    </m:f>
                  </m:oMath>
                </a14:m>
                <a:r>
                  <a:rPr lang="zh-CN" altLang="en-US" sz="1800" dirty="0"/>
                  <a:t>为</a:t>
                </a:r>
                <a:r>
                  <a:rPr lang="en-US" altLang="zh-CN" sz="1800" dirty="0"/>
                  <a:t>Jacobian</a:t>
                </a:r>
                <a:r>
                  <a:rPr lang="zh-CN" altLang="zh-CN" sz="1800" dirty="0"/>
                  <a:t>行列式</a:t>
                </a:r>
                <a:r>
                  <a:rPr lang="zh-CN" altLang="en-US" sz="1800" dirty="0"/>
                  <a:t>，其</a:t>
                </a:r>
                <a:r>
                  <a:rPr lang="zh-CN" altLang="zh-CN" sz="1800" dirty="0"/>
                  <a:t>绝对值等于线性变换前后立体角在球面上的微面元的面积之比</a:t>
                </a:r>
                <a:r>
                  <a:rPr lang="zh-CN" altLang="en-US" sz="1800" dirty="0"/>
                  <a:t>。</a:t>
                </a:r>
                <a:endParaRPr lang="en-US" altLang="zh-CN" sz="1800" dirty="0"/>
              </a:p>
              <a:p>
                <a:pPr>
                  <a:buFont typeface="Wingdings" panose="05000000000000000000" pitchFamily="2" charset="2"/>
                  <a:buChar char="l"/>
                </a:pPr>
                <a:r>
                  <a:rPr lang="zh-CN" altLang="en-US" dirty="0"/>
                  <a:t>球面分布的积分</a:t>
                </a:r>
                <a:endParaRPr lang="en-US" altLang="zh-CN" dirty="0"/>
              </a:p>
              <a:p>
                <a:pPr marL="0" indent="0">
                  <a:buNone/>
                </a:pPr>
                <a:endParaRPr lang="en-US" altLang="zh-CN" sz="1800" dirty="0"/>
              </a:p>
            </p:txBody>
          </p:sp>
        </mc:Choice>
        <mc:Fallback xmlns="">
          <p:sp>
            <p:nvSpPr>
              <p:cNvPr id="3" name="内容占位符 2">
                <a:extLst>
                  <a:ext uri="{FF2B5EF4-FFF2-40B4-BE49-F238E27FC236}">
                    <a16:creationId xmlns:a16="http://schemas.microsoft.com/office/drawing/2014/main" id="{7726F063-AA01-4A23-A3C5-39D2FAACEFC4}"/>
                  </a:ext>
                </a:extLst>
              </p:cNvPr>
              <p:cNvSpPr>
                <a:spLocks noGrp="1" noRot="1" noChangeAspect="1" noMove="1" noResize="1" noEditPoints="1" noAdjustHandles="1" noChangeArrowheads="1" noChangeShapeType="1" noTextEdit="1"/>
              </p:cNvSpPr>
              <p:nvPr>
                <p:ph idx="1"/>
              </p:nvPr>
            </p:nvSpPr>
            <p:spPr>
              <a:xfrm>
                <a:off x="1097280" y="1845734"/>
                <a:ext cx="4998720" cy="4023360"/>
              </a:xfrm>
              <a:blipFill>
                <a:blip r:embed="rId3"/>
                <a:stretch>
                  <a:fillRect l="-2927" t="-2121"/>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E2951E27-6165-42A2-9110-A52A407A79D7}"/>
                  </a:ext>
                </a:extLst>
              </p:cNvPr>
              <p:cNvSpPr txBox="1">
                <a:spLocks/>
              </p:cNvSpPr>
              <p:nvPr/>
            </p:nvSpPr>
            <p:spPr>
              <a:xfrm>
                <a:off x="6167221"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r>
                  <a:rPr lang="zh-CN" altLang="en-US" dirty="0"/>
                  <a:t>多边形光源的线性变换</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r>
                  <a:rPr lang="zh-CN" altLang="en-US" sz="1800" dirty="0"/>
                  <a:t>其中</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𝑃</m:t>
                        </m:r>
                      </m:e>
                      <m:sub>
                        <m:r>
                          <a:rPr lang="en-US" altLang="zh-CN" sz="1800" i="1">
                            <a:latin typeface="Cambria Math" panose="02040503050406030204" pitchFamily="18" charset="0"/>
                          </a:rPr>
                          <m:t>𝑜</m:t>
                        </m:r>
                      </m:sub>
                    </m:sSub>
                    <m:r>
                      <a:rPr lang="en-US" altLang="zh-CN" sz="1800" i="1">
                        <a:latin typeface="Cambria Math" panose="02040503050406030204" pitchFamily="18" charset="0"/>
                      </a:rPr>
                      <m:t>=</m:t>
                    </m:r>
                    <m:sSup>
                      <m:sSupPr>
                        <m:ctrlPr>
                          <a:rPr lang="zh-CN" altLang="zh-CN" sz="1800" i="1">
                            <a:latin typeface="Cambria Math" panose="02040503050406030204" pitchFamily="18" charset="0"/>
                          </a:rPr>
                        </m:ctrlPr>
                      </m:sSupPr>
                      <m:e>
                        <m:r>
                          <a:rPr lang="en-US" altLang="zh-CN" sz="1800" i="1">
                            <a:latin typeface="Cambria Math" panose="02040503050406030204" pitchFamily="18" charset="0"/>
                          </a:rPr>
                          <m:t>𝑀</m:t>
                        </m:r>
                      </m:e>
                      <m:sup>
                        <m:r>
                          <a:rPr lang="en-US" altLang="zh-CN" sz="1800" i="1">
                            <a:latin typeface="Cambria Math" panose="02040503050406030204" pitchFamily="18" charset="0"/>
                          </a:rPr>
                          <m:t>−1</m:t>
                        </m:r>
                      </m:sup>
                    </m:sSup>
                    <m:r>
                      <a:rPr lang="en-US" altLang="zh-CN" sz="1800" i="1">
                        <a:latin typeface="Cambria Math" panose="02040503050406030204" pitchFamily="18" charset="0"/>
                      </a:rPr>
                      <m:t>𝑃</m:t>
                    </m:r>
                  </m:oMath>
                </a14:m>
                <a:r>
                  <a:rPr lang="zh-CN" altLang="en-US" sz="1800" dirty="0"/>
                  <a:t>。</a:t>
                </a:r>
                <a:endParaRPr lang="en-US" altLang="zh-CN" sz="1800" dirty="0"/>
              </a:p>
              <a:p>
                <a:pPr marL="0" indent="0">
                  <a:buNone/>
                </a:pPr>
                <a:endParaRPr lang="en-US" altLang="zh-CN" dirty="0"/>
              </a:p>
            </p:txBody>
          </p:sp>
        </mc:Choice>
        <mc:Fallback xmlns="">
          <p:sp>
            <p:nvSpPr>
              <p:cNvPr id="12" name="内容占位符 2">
                <a:extLst>
                  <a:ext uri="{FF2B5EF4-FFF2-40B4-BE49-F238E27FC236}">
                    <a16:creationId xmlns:a16="http://schemas.microsoft.com/office/drawing/2014/main" id="{E2951E27-6165-42A2-9110-A52A407A79D7}"/>
                  </a:ext>
                </a:extLst>
              </p:cNvPr>
              <p:cNvSpPr txBox="1">
                <a:spLocks noRot="1" noChangeAspect="1" noMove="1" noResize="1" noEditPoints="1" noAdjustHandles="1" noChangeArrowheads="1" noChangeShapeType="1" noTextEdit="1"/>
              </p:cNvSpPr>
              <p:nvPr/>
            </p:nvSpPr>
            <p:spPr>
              <a:xfrm>
                <a:off x="6167221" y="1845734"/>
                <a:ext cx="4998720" cy="4023360"/>
              </a:xfrm>
              <a:prstGeom prst="rect">
                <a:avLst/>
              </a:prstGeom>
              <a:blipFill>
                <a:blip r:embed="rId4"/>
                <a:stretch>
                  <a:fillRect l="-2927" t="-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EEC8084B-BF24-4358-A253-8C24A891D3BE}"/>
                  </a:ext>
                </a:extLst>
              </p:cNvPr>
              <p:cNvSpPr/>
              <p:nvPr/>
            </p:nvSpPr>
            <p:spPr>
              <a:xfrm>
                <a:off x="1208171" y="2387914"/>
                <a:ext cx="4959050" cy="736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𝐷</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ω</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ω</m:t>
                              </m:r>
                            </m:e>
                            <m:sub>
                              <m:r>
                                <a:rPr lang="zh-CN" altLang="en-US" i="1">
                                  <a:latin typeface="Cambria Math" panose="02040503050406030204" pitchFamily="18" charset="0"/>
                                </a:rPr>
                                <m:t>𝑜</m:t>
                              </m:r>
                            </m:sub>
                          </m:sSub>
                        </m:e>
                      </m:d>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ω</m:t>
                              </m:r>
                            </m:e>
                            <m:sub>
                              <m:r>
                                <a:rPr lang="zh-CN" altLang="en-US" i="1">
                                  <a:latin typeface="Cambria Math" panose="02040503050406030204" pitchFamily="18" charset="0"/>
                                </a:rPr>
                                <m:t>𝑜</m:t>
                              </m:r>
                            </m:sub>
                          </m:sSub>
                        </m:num>
                        <m:den>
                          <m:r>
                            <a:rPr lang="zh-CN" altLang="en-US" i="0">
                              <a:latin typeface="Cambria Math" panose="02040503050406030204" pitchFamily="18" charset="0"/>
                            </a:rPr>
                            <m:t>𝜕</m:t>
                          </m:r>
                          <m:r>
                            <m:rPr>
                              <m:sty m:val="p"/>
                            </m:rPr>
                            <a:rPr lang="zh-CN" altLang="en-US" i="0">
                              <a:latin typeface="Cambria Math" panose="02040503050406030204" pitchFamily="18" charset="0"/>
                            </a:rPr>
                            <m:t>ω</m:t>
                          </m:r>
                        </m:den>
                      </m:f>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a:latin typeface="Cambria Math" panose="02040503050406030204" pitchFamily="18" charset="0"/>
                                    </a:rPr>
                                    <m:t>−1</m:t>
                                  </m:r>
                                </m:sup>
                              </m:sSup>
                              <m:r>
                                <m:rPr>
                                  <m:sty m:val="p"/>
                                </m:rPr>
                                <a:rPr lang="zh-CN" altLang="en-US">
                                  <a:latin typeface="Cambria Math" panose="02040503050406030204" pitchFamily="18" charset="0"/>
                                </a:rPr>
                                <m:t>ω</m:t>
                              </m:r>
                            </m:num>
                            <m:den>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𝑀</m:t>
                                      </m:r>
                                    </m:e>
                                    <m:sup>
                                      <m:r>
                                        <a:rPr lang="zh-CN" altLang="en-US">
                                          <a:latin typeface="Cambria Math" panose="02040503050406030204" pitchFamily="18" charset="0"/>
                                        </a:rPr>
                                        <m:t>−1</m:t>
                                      </m:r>
                                    </m:sup>
                                  </m:sSup>
                                  <m:r>
                                    <m:rPr>
                                      <m:sty m:val="p"/>
                                    </m:rPr>
                                    <a:rPr lang="zh-CN" altLang="en-US">
                                      <a:latin typeface="Cambria Math" panose="02040503050406030204" pitchFamily="18" charset="0"/>
                                    </a:rPr>
                                    <m:t>ω</m:t>
                                  </m:r>
                                </m:e>
                              </m:d>
                            </m:den>
                          </m:f>
                        </m:e>
                      </m:d>
                      <m:f>
                        <m:fPr>
                          <m:ctrlPr>
                            <a:rPr lang="zh-CN" altLang="zh-CN" i="1">
                              <a:latin typeface="Cambria Math" panose="02040503050406030204" pitchFamily="18" charset="0"/>
                            </a:rPr>
                          </m:ctrlPr>
                        </m:fPr>
                        <m:num>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r>
                                    <a:rPr lang="zh-CN" altLang="en-US" i="1">
                                      <a:latin typeface="Cambria Math" panose="02040503050406030204" pitchFamily="18" charset="0"/>
                                    </a:rPr>
                                    <m:t>−</m:t>
                                  </m:r>
                                  <m:r>
                                    <a:rPr lang="en-US" altLang="zh-CN" i="1">
                                      <a:latin typeface="Cambria Math" panose="02040503050406030204" pitchFamily="18" charset="0"/>
                                    </a:rPr>
                                    <m:t>1</m:t>
                                  </m:r>
                                </m:sup>
                              </m:sSup>
                            </m:e>
                          </m:d>
                        </m:num>
                        <m:den>
                          <m:sSup>
                            <m:sSupPr>
                              <m:ctrlPr>
                                <a:rPr lang="zh-CN" altLang="zh-CN" i="1">
                                  <a:latin typeface="Cambria Math" panose="02040503050406030204" pitchFamily="18" charset="0"/>
                                </a:rPr>
                              </m:ctrlPr>
                            </m:sSupPr>
                            <m:e>
                              <m:d>
                                <m:dPr>
                                  <m:begChr m:val="‖"/>
                                  <m:endChr m:val="‖"/>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r>
                                        <a:rPr lang="zh-CN" altLang="en-US" i="1">
                                          <a:latin typeface="Cambria Math" panose="02040503050406030204" pitchFamily="18" charset="0"/>
                                        </a:rPr>
                                        <m:t>−</m:t>
                                      </m:r>
                                      <m:r>
                                        <a:rPr lang="en-US" altLang="zh-CN" i="1">
                                          <a:latin typeface="Cambria Math" panose="02040503050406030204" pitchFamily="18" charset="0"/>
                                        </a:rPr>
                                        <m:t>1</m:t>
                                      </m:r>
                                    </m:sup>
                                  </m:sSup>
                                  <m:r>
                                    <a:rPr lang="en-US" altLang="zh-CN" i="1">
                                      <a:latin typeface="Cambria Math" panose="02040503050406030204" pitchFamily="18" charset="0"/>
                                    </a:rPr>
                                    <m:t>𝜔</m:t>
                                  </m:r>
                                </m:e>
                              </m:d>
                            </m:e>
                            <m:sup>
                              <m:r>
                                <a:rPr lang="en-US" altLang="zh-CN" i="1">
                                  <a:latin typeface="Cambria Math" panose="02040503050406030204" pitchFamily="18" charset="0"/>
                                </a:rPr>
                                <m:t>3</m:t>
                              </m:r>
                            </m:sup>
                          </m:sSup>
                        </m:den>
                      </m:f>
                    </m:oMath>
                  </m:oMathPara>
                </a14:m>
                <a:endParaRPr lang="zh-CN" altLang="en-US" dirty="0"/>
              </a:p>
            </p:txBody>
          </p:sp>
        </mc:Choice>
        <mc:Fallback xmlns="">
          <p:sp>
            <p:nvSpPr>
              <p:cNvPr id="13" name="矩形 12">
                <a:extLst>
                  <a:ext uri="{FF2B5EF4-FFF2-40B4-BE49-F238E27FC236}">
                    <a16:creationId xmlns:a16="http://schemas.microsoft.com/office/drawing/2014/main" id="{EEC8084B-BF24-4358-A253-8C24A891D3BE}"/>
                  </a:ext>
                </a:extLst>
              </p:cNvPr>
              <p:cNvSpPr>
                <a:spLocks noRot="1" noChangeAspect="1" noMove="1" noResize="1" noEditPoints="1" noAdjustHandles="1" noChangeArrowheads="1" noChangeShapeType="1" noTextEdit="1"/>
              </p:cNvSpPr>
              <p:nvPr/>
            </p:nvSpPr>
            <p:spPr>
              <a:xfrm>
                <a:off x="1208171" y="2387914"/>
                <a:ext cx="4959050" cy="736099"/>
              </a:xfrm>
              <a:prstGeom prst="rect">
                <a:avLst/>
              </a:prstGeom>
              <a:blipFill>
                <a:blip r:embed="rId5"/>
                <a:stretch>
                  <a:fillRect/>
                </a:stretch>
              </a:blipFill>
            </p:spPr>
            <p:txBody>
              <a:bodyPr/>
              <a:lstStyle/>
              <a:p>
                <a:r>
                  <a:rPr lang="zh-CN" altLang="en-US">
                    <a:noFill/>
                  </a:rPr>
                  <a:t> </a:t>
                </a:r>
              </a:p>
            </p:txBody>
          </p:sp>
        </mc:Fallback>
      </mc:AlternateContent>
      <p:pic>
        <p:nvPicPr>
          <p:cNvPr id="6146" name="Picture 2">
            <a:extLst>
              <a:ext uri="{FF2B5EF4-FFF2-40B4-BE49-F238E27FC236}">
                <a16:creationId xmlns:a16="http://schemas.microsoft.com/office/drawing/2014/main" id="{85D58B2B-B21F-4909-839B-380AE52AF18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509821" y="3429000"/>
            <a:ext cx="2438400" cy="2438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E2B4CD6-A5CF-491F-9752-367BD55D2EFE}"/>
                  </a:ext>
                </a:extLst>
              </p:cNvPr>
              <p:cNvSpPr/>
              <p:nvPr/>
            </p:nvSpPr>
            <p:spPr>
              <a:xfrm>
                <a:off x="1097280" y="4673701"/>
                <a:ext cx="5371919" cy="737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𝛺</m:t>
                          </m:r>
                        </m:sub>
                        <m:sup/>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𝑑</m:t>
                          </m:r>
                          <m:r>
                            <a:rPr lang="zh-CN" altLang="en-US" i="1">
                              <a:latin typeface="Cambria Math" panose="02040503050406030204" pitchFamily="18" charset="0"/>
                            </a:rPr>
                            <m:t>𝜔</m:t>
                          </m:r>
                        </m:e>
                      </m:nary>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𝛺</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num>
                            <m:den>
                              <m:r>
                                <a:rPr lang="zh-CN" altLang="en-US" i="0">
                                  <a:latin typeface="Cambria Math" panose="02040503050406030204" pitchFamily="18" charset="0"/>
                                </a:rPr>
                                <m:t>𝜕</m:t>
                              </m:r>
                              <m:r>
                                <a:rPr lang="zh-CN" altLang="en-US" i="1">
                                  <a:latin typeface="Cambria Math" panose="02040503050406030204" pitchFamily="18" charset="0"/>
                                </a:rPr>
                                <m:t>𝜔</m:t>
                              </m:r>
                            </m:den>
                          </m:f>
                          <m:r>
                            <a:rPr lang="zh-CN" altLang="en-US" i="1">
                              <a:latin typeface="Cambria Math" panose="02040503050406030204" pitchFamily="18" charset="0"/>
                            </a:rPr>
                            <m:t>𝑑</m:t>
                          </m:r>
                          <m:r>
                            <a:rPr lang="zh-CN" altLang="en-US" i="1">
                              <a:latin typeface="Cambria Math" panose="02040503050406030204" pitchFamily="18" charset="0"/>
                            </a:rPr>
                            <m:t>𝜔</m:t>
                          </m:r>
                        </m:e>
                      </m:nary>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𝛺</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e>
                      </m:nary>
                    </m:oMath>
                  </m:oMathPara>
                </a14:m>
                <a:endParaRPr lang="zh-CN" altLang="en-US" dirty="0"/>
              </a:p>
            </p:txBody>
          </p:sp>
        </mc:Choice>
        <mc:Fallback xmlns="">
          <p:sp>
            <p:nvSpPr>
              <p:cNvPr id="14" name="矩形 13">
                <a:extLst>
                  <a:ext uri="{FF2B5EF4-FFF2-40B4-BE49-F238E27FC236}">
                    <a16:creationId xmlns:a16="http://schemas.microsoft.com/office/drawing/2014/main" id="{AE2B4CD6-A5CF-491F-9752-367BD55D2EFE}"/>
                  </a:ext>
                </a:extLst>
              </p:cNvPr>
              <p:cNvSpPr>
                <a:spLocks noRot="1" noChangeAspect="1" noMove="1" noResize="1" noEditPoints="1" noAdjustHandles="1" noChangeArrowheads="1" noChangeShapeType="1" noTextEdit="1"/>
              </p:cNvSpPr>
              <p:nvPr/>
            </p:nvSpPr>
            <p:spPr>
              <a:xfrm>
                <a:off x="1097280" y="4673701"/>
                <a:ext cx="5371919" cy="73789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7BFCD2D7-B0B3-4F63-94A1-0F635B326CC9}"/>
                  </a:ext>
                </a:extLst>
              </p:cNvPr>
              <p:cNvSpPr/>
              <p:nvPr/>
            </p:nvSpPr>
            <p:spPr>
              <a:xfrm>
                <a:off x="6278112" y="2387389"/>
                <a:ext cx="5371919" cy="773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𝜔</m:t>
                          </m:r>
                          <m:r>
                            <a:rPr lang="zh-CN" altLang="en-US" i="0">
                              <a:latin typeface="Cambria Math" panose="02040503050406030204" pitchFamily="18" charset="0"/>
                            </a:rPr>
                            <m:t>)</m:t>
                          </m:r>
                          <m:r>
                            <a:rPr lang="zh-CN" altLang="en-US" i="1">
                              <a:latin typeface="Cambria Math" panose="02040503050406030204" pitchFamily="18" charset="0"/>
                            </a:rPr>
                            <m:t>𝑑</m:t>
                          </m:r>
                          <m:r>
                            <a:rPr lang="zh-CN" altLang="en-US" i="1">
                              <a:latin typeface="Cambria Math" panose="02040503050406030204" pitchFamily="18" charset="0"/>
                            </a:rPr>
                            <m:t>𝜔</m:t>
                          </m:r>
                        </m:e>
                      </m:nary>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𝑜</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num>
                            <m:den>
                              <m:r>
                                <a:rPr lang="zh-CN" altLang="en-US" i="0">
                                  <a:latin typeface="Cambria Math" panose="02040503050406030204" pitchFamily="18" charset="0"/>
                                </a:rPr>
                                <m:t>𝜕</m:t>
                              </m:r>
                              <m:r>
                                <a:rPr lang="zh-CN" altLang="en-US" i="1">
                                  <a:latin typeface="Cambria Math" panose="02040503050406030204" pitchFamily="18" charset="0"/>
                                </a:rPr>
                                <m:t>𝜔</m:t>
                              </m:r>
                            </m:den>
                          </m:f>
                          <m:r>
                            <a:rPr lang="zh-CN" altLang="en-US" i="1">
                              <a:latin typeface="Cambria Math" panose="02040503050406030204" pitchFamily="18" charset="0"/>
                            </a:rPr>
                            <m:t>𝑑</m:t>
                          </m:r>
                          <m:r>
                            <a:rPr lang="zh-CN" altLang="en-US" i="1">
                              <a:latin typeface="Cambria Math" panose="02040503050406030204" pitchFamily="18" charset="0"/>
                            </a:rPr>
                            <m:t>𝜔</m:t>
                          </m:r>
                        </m:e>
                      </m:nary>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𝑜</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e>
                      </m:nary>
                    </m:oMath>
                  </m:oMathPara>
                </a14:m>
                <a:endParaRPr lang="zh-CN" altLang="en-US" dirty="0"/>
              </a:p>
            </p:txBody>
          </p:sp>
        </mc:Choice>
        <mc:Fallback xmlns="">
          <p:sp>
            <p:nvSpPr>
              <p:cNvPr id="15" name="矩形 14">
                <a:extLst>
                  <a:ext uri="{FF2B5EF4-FFF2-40B4-BE49-F238E27FC236}">
                    <a16:creationId xmlns:a16="http://schemas.microsoft.com/office/drawing/2014/main" id="{7BFCD2D7-B0B3-4F63-94A1-0F635B326CC9}"/>
                  </a:ext>
                </a:extLst>
              </p:cNvPr>
              <p:cNvSpPr>
                <a:spLocks noRot="1" noChangeAspect="1" noMove="1" noResize="1" noEditPoints="1" noAdjustHandles="1" noChangeArrowheads="1" noChangeShapeType="1" noTextEdit="1"/>
              </p:cNvSpPr>
              <p:nvPr/>
            </p:nvSpPr>
            <p:spPr>
              <a:xfrm>
                <a:off x="6278112" y="2387389"/>
                <a:ext cx="5371919" cy="77361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6813366"/>
      </p:ext>
    </p:extLst>
  </p:cSld>
  <p:clrMapOvr>
    <a:masterClrMapping/>
  </p:clrMapOvr>
  <mc:AlternateContent xmlns:mc="http://schemas.openxmlformats.org/markup-compatibility/2006" xmlns:p14="http://schemas.microsoft.com/office/powerpoint/2010/main">
    <mc:Choice Requires="p14">
      <p:transition spd="slow" p14:dur="2000" advTm="43690"/>
    </mc:Choice>
    <mc:Fallback xmlns="">
      <p:transition spd="slow" advTm="436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线性变换余弦算法</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r>
              <a:rPr lang="zh-CN" altLang="en-US" dirty="0"/>
              <a:t>光照计算</a:t>
            </a: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r>
              <a:rPr lang="zh-CN" altLang="en-US" sz="1800" dirty="0"/>
              <a:t>使用经过线性变换后的球面分布对加权的</a:t>
            </a:r>
            <a:r>
              <a:rPr lang="en-US" altLang="zh-CN" sz="1800" dirty="0"/>
              <a:t>BRDF</a:t>
            </a:r>
            <a:r>
              <a:rPr lang="zh-CN" altLang="en-US" sz="1800" dirty="0"/>
              <a:t>项进行替换。</a:t>
            </a:r>
            <a:endParaRPr lang="en-US" altLang="zh-CN" sz="1800"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p:sp>
        <p:nvSpPr>
          <p:cNvPr id="12" name="内容占位符 2">
            <a:extLst>
              <a:ext uri="{FF2B5EF4-FFF2-40B4-BE49-F238E27FC236}">
                <a16:creationId xmlns:a16="http://schemas.microsoft.com/office/drawing/2014/main" id="{E2951E27-6165-42A2-9110-A52A407A79D7}"/>
              </a:ext>
            </a:extLst>
          </p:cNvPr>
          <p:cNvSpPr txBox="1">
            <a:spLocks/>
          </p:cNvSpPr>
          <p:nvPr/>
        </p:nvSpPr>
        <p:spPr>
          <a:xfrm>
            <a:off x="6167221"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zh-CN" altLang="en-US" sz="1800" dirty="0"/>
              <a:t>选择余弦球面分布作为初始球面分布，可以根据</a:t>
            </a:r>
            <a:r>
              <a:rPr lang="en-US" altLang="zh-CN" sz="1800" dirty="0"/>
              <a:t>Lambert</a:t>
            </a:r>
            <a:r>
              <a:rPr lang="zh-CN" altLang="en-US" sz="1800" dirty="0"/>
              <a:t>提出的解析法，将多边形积分转化为线积分，求出积分的解析解。</a:t>
            </a:r>
            <a:endParaRPr lang="en-US" altLang="zh-CN" sz="18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9BB4C9D-6502-4FFB-852C-ECDE2EE9A79A}"/>
                  </a:ext>
                </a:extLst>
              </p:cNvPr>
              <p:cNvSpPr/>
              <p:nvPr/>
            </p:nvSpPr>
            <p:spPr>
              <a:xfrm>
                <a:off x="1596073" y="2525378"/>
                <a:ext cx="323370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𝐷</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𝑟</m:t>
                          </m:r>
                        </m:sub>
                      </m:sSub>
                      <m:r>
                        <a:rPr lang="en-US" altLang="zh-CN" b="0" i="1" smtClean="0">
                          <a:latin typeface="Cambria Math" panose="02040503050406030204" pitchFamily="18" charset="0"/>
                        </a:rPr>
                        <m:t>(</m:t>
                      </m:r>
                      <m:r>
                        <a:rPr lang="zh-CN" altLang="en-US" i="1">
                          <a:latin typeface="Cambria Math" panose="02040503050406030204" pitchFamily="18" charset="0"/>
                        </a:rPr>
                        <m:t>𝑛</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r>
                        <a:rPr lang="en-US" altLang="zh-CN" b="0" i="1" smtClean="0">
                          <a:latin typeface="Cambria Math" panose="02040503050406030204" pitchFamily="18" charset="0"/>
                        </a:rPr>
                        <m:t>)</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𝑟</m:t>
                          </m:r>
                        </m:sub>
                      </m:sSub>
                      <m:r>
                        <a:rPr lang="zh-CN" altLang="en-US" i="1" smtClean="0">
                          <a:latin typeface="Cambria Math" panose="02040503050406030204" pitchFamily="18" charset="0"/>
                        </a:rPr>
                        <m:t> </m:t>
                      </m:r>
                      <m:r>
                        <a:rPr lang="zh-CN" altLang="en-US" i="1">
                          <a:latin typeface="Cambria Math" panose="02040503050406030204" pitchFamily="18" charset="0"/>
                        </a:rPr>
                        <m:t>𝑐𝑜𝑠</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𝑖</m:t>
                          </m:r>
                        </m:sub>
                      </m:sSub>
                    </m:oMath>
                  </m:oMathPara>
                </a14:m>
                <a:endParaRPr lang="zh-CN" altLang="en-US" dirty="0"/>
              </a:p>
            </p:txBody>
          </p:sp>
        </mc:Choice>
        <mc:Fallback xmlns="">
          <p:sp>
            <p:nvSpPr>
              <p:cNvPr id="4" name="矩形 3">
                <a:extLst>
                  <a:ext uri="{FF2B5EF4-FFF2-40B4-BE49-F238E27FC236}">
                    <a16:creationId xmlns:a16="http://schemas.microsoft.com/office/drawing/2014/main" id="{E9BB4C9D-6502-4FFB-852C-ECDE2EE9A79A}"/>
                  </a:ext>
                </a:extLst>
              </p:cNvPr>
              <p:cNvSpPr>
                <a:spLocks noRot="1" noChangeAspect="1" noMove="1" noResize="1" noEditPoints="1" noAdjustHandles="1" noChangeArrowheads="1" noChangeShapeType="1" noTextEdit="1"/>
              </p:cNvSpPr>
              <p:nvPr/>
            </p:nvSpPr>
            <p:spPr>
              <a:xfrm>
                <a:off x="1596073" y="2525378"/>
                <a:ext cx="3233706" cy="369332"/>
              </a:xfrm>
              <a:prstGeom prst="rect">
                <a:avLst/>
              </a:prstGeom>
              <a:blipFill>
                <a:blip r:embed="rId3"/>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8019B05-B83F-4D19-831B-454730788B53}"/>
                  </a:ext>
                </a:extLst>
              </p:cNvPr>
              <p:cNvSpPr/>
              <p:nvPr/>
            </p:nvSpPr>
            <p:spPr>
              <a:xfrm>
                <a:off x="2215177" y="3857414"/>
                <a:ext cx="2328265" cy="737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𝑣</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r>
                            <a:rPr lang="zh-CN" altLang="en-US" i="1">
                              <a:latin typeface="Cambria Math" panose="02040503050406030204" pitchFamily="18" charset="0"/>
                            </a:rPr>
                            <m:t>𝐷</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oMath>
                  </m:oMathPara>
                </a14:m>
                <a:endParaRPr lang="zh-CN" altLang="en-US" dirty="0"/>
              </a:p>
            </p:txBody>
          </p:sp>
        </mc:Choice>
        <mc:Fallback xmlns="">
          <p:sp>
            <p:nvSpPr>
              <p:cNvPr id="10" name="矩形 9">
                <a:extLst>
                  <a:ext uri="{FF2B5EF4-FFF2-40B4-BE49-F238E27FC236}">
                    <a16:creationId xmlns:a16="http://schemas.microsoft.com/office/drawing/2014/main" id="{48019B05-B83F-4D19-831B-454730788B53}"/>
                  </a:ext>
                </a:extLst>
              </p:cNvPr>
              <p:cNvSpPr>
                <a:spLocks noRot="1" noChangeAspect="1" noMove="1" noResize="1" noEditPoints="1" noAdjustHandles="1" noChangeArrowheads="1" noChangeShapeType="1" noTextEdit="1"/>
              </p:cNvSpPr>
              <p:nvPr/>
            </p:nvSpPr>
            <p:spPr>
              <a:xfrm>
                <a:off x="2215177" y="3857414"/>
                <a:ext cx="2328265" cy="7378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D1EE8FB-4C4D-45FC-B234-BF56A910AE1D}"/>
                  </a:ext>
                </a:extLst>
              </p:cNvPr>
              <p:cNvSpPr/>
              <p:nvPr/>
            </p:nvSpPr>
            <p:spPr>
              <a:xfrm>
                <a:off x="2139995" y="4652949"/>
                <a:ext cx="2478627" cy="7736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𝑣</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nary>
                        <m:naryPr>
                          <m:limLoc m:val="subSup"/>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𝑜</m:t>
                              </m:r>
                            </m:sub>
                          </m:sSub>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𝑜</m:t>
                              </m:r>
                            </m:sub>
                          </m:sSub>
                        </m:e>
                      </m:nary>
                    </m:oMath>
                  </m:oMathPara>
                </a14:m>
                <a:endParaRPr lang="zh-CN" altLang="en-US" dirty="0"/>
              </a:p>
            </p:txBody>
          </p:sp>
        </mc:Choice>
        <mc:Fallback xmlns="">
          <p:sp>
            <p:nvSpPr>
              <p:cNvPr id="11" name="矩形 10">
                <a:extLst>
                  <a:ext uri="{FF2B5EF4-FFF2-40B4-BE49-F238E27FC236}">
                    <a16:creationId xmlns:a16="http://schemas.microsoft.com/office/drawing/2014/main" id="{AD1EE8FB-4C4D-45FC-B234-BF56A910AE1D}"/>
                  </a:ext>
                </a:extLst>
              </p:cNvPr>
              <p:cNvSpPr>
                <a:spLocks noRot="1" noChangeAspect="1" noMove="1" noResize="1" noEditPoints="1" noAdjustHandles="1" noChangeArrowheads="1" noChangeShapeType="1" noTextEdit="1"/>
              </p:cNvSpPr>
              <p:nvPr/>
            </p:nvSpPr>
            <p:spPr>
              <a:xfrm>
                <a:off x="2139995" y="4652949"/>
                <a:ext cx="2478627" cy="773610"/>
              </a:xfrm>
              <a:prstGeom prst="rect">
                <a:avLst/>
              </a:prstGeom>
              <a:blipFill>
                <a:blip r:embed="rId5"/>
                <a:stretch>
                  <a:fillRect/>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24F529D6-087E-494F-94FA-2012BF03F88D}"/>
              </a:ext>
            </a:extLst>
          </p:cNvPr>
          <p:cNvPicPr/>
          <p:nvPr/>
        </p:nvPicPr>
        <p:blipFill rotWithShape="1">
          <a:blip r:embed="rId6">
            <a:extLst>
              <a:ext uri="{28A0092B-C50C-407E-A947-70E740481C1C}">
                <a14:useLocalDpi xmlns:a14="http://schemas.microsoft.com/office/drawing/2010/main" val="0"/>
              </a:ext>
            </a:extLst>
          </a:blip>
          <a:srcRect r="50000"/>
          <a:stretch/>
        </p:blipFill>
        <p:spPr bwMode="auto">
          <a:xfrm>
            <a:off x="5929809" y="3672186"/>
            <a:ext cx="2567261" cy="2165581"/>
          </a:xfrm>
          <a:prstGeom prst="rect">
            <a:avLst/>
          </a:prstGeom>
          <a:noFill/>
        </p:spPr>
      </p:pic>
      <p:pic>
        <p:nvPicPr>
          <p:cNvPr id="18" name="图片 17">
            <a:extLst>
              <a:ext uri="{FF2B5EF4-FFF2-40B4-BE49-F238E27FC236}">
                <a16:creationId xmlns:a16="http://schemas.microsoft.com/office/drawing/2014/main" id="{155C7DD3-0685-49B4-959F-C4FCADE3CC9A}"/>
              </a:ext>
            </a:extLst>
          </p:cNvPr>
          <p:cNvPicPr/>
          <p:nvPr/>
        </p:nvPicPr>
        <p:blipFill rotWithShape="1">
          <a:blip r:embed="rId7">
            <a:extLst>
              <a:ext uri="{28A0092B-C50C-407E-A947-70E740481C1C}">
                <a14:useLocalDpi xmlns:a14="http://schemas.microsoft.com/office/drawing/2010/main" val="0"/>
              </a:ext>
            </a:extLst>
          </a:blip>
          <a:srcRect r="46471"/>
          <a:stretch/>
        </p:blipFill>
        <p:spPr bwMode="auto">
          <a:xfrm>
            <a:off x="8497070" y="3468131"/>
            <a:ext cx="2668871" cy="2369636"/>
          </a:xfrm>
          <a:prstGeom prst="rect">
            <a:avLst/>
          </a:prstGeom>
          <a:noFill/>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208E872-A4E8-4BF5-B22F-9262822FF466}"/>
                  </a:ext>
                </a:extLst>
              </p:cNvPr>
              <p:cNvSpPr/>
              <p:nvPr/>
            </p:nvSpPr>
            <p:spPr>
              <a:xfrm>
                <a:off x="5328572" y="2710044"/>
                <a:ext cx="6096000" cy="84856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𝑣</m:t>
                          </m:r>
                        </m:sub>
                      </m:sSub>
                      <m:r>
                        <a:rPr lang="zh-CN" altLang="en-US" i="1" smtClean="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func>
                            <m:funcPr>
                              <m:ctrlPr>
                                <a:rPr lang="zh-CN" altLang="en-US" i="1">
                                  <a:latin typeface="Cambria Math" panose="02040503050406030204" pitchFamily="18" charset="0"/>
                                </a:rPr>
                              </m:ctrlPr>
                            </m:funcPr>
                            <m:fName>
                              <m:r>
                                <m:rPr>
                                  <m:sty m:val="p"/>
                                </m:rPr>
                                <a:rPr lang="en-US" altLang="zh-CN" i="1">
                                  <a:latin typeface="Cambria Math" panose="02040503050406030204" pitchFamily="18" charset="0"/>
                                </a:rPr>
                                <m:t>aco</m:t>
                              </m:r>
                              <m:r>
                                <m:rPr>
                                  <m:sty m:val="p"/>
                                </m:rPr>
                                <a:rPr lang="zh-CN" altLang="en-US" i="0" smtClean="0">
                                  <a:latin typeface="Cambria Math" panose="02040503050406030204" pitchFamily="18" charset="0"/>
                                </a:rPr>
                                <m:t>s</m:t>
                              </m:r>
                            </m:fName>
                            <m:e>
                              <m:r>
                                <a:rPr lang="zh-CN" altLang="en-US" i="0">
                                  <a:latin typeface="Cambria Math" panose="02040503050406030204" pitchFamily="18" charset="0"/>
                                </a:rPr>
                                <m:t>(</m:t>
                              </m:r>
                            </m:e>
                          </m:func>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𝑗</m:t>
                                  </m:r>
                                </m:sub>
                              </m:sSub>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𝑗</m:t>
                                      </m:r>
                                    </m:sub>
                                  </m:sSub>
                                </m:num>
                                <m:den>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𝑗</m:t>
                                          </m:r>
                                        </m:sub>
                                      </m:sSub>
                                    </m:e>
                                  </m:d>
                                </m:den>
                              </m:f>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r>
                                          <a:rPr lang="zh-CN" altLang="en-US" i="0">
                                            <a:latin typeface="Cambria Math" panose="02040503050406030204" pitchFamily="18" charset="0"/>
                                          </a:rPr>
                                          <m:t>0</m:t>
                                        </m:r>
                                      </m:e>
                                    </m:mr>
                                    <m:mr>
                                      <m:e>
                                        <m:r>
                                          <a:rPr lang="zh-CN" altLang="en-US" i="0">
                                            <a:latin typeface="Cambria Math" panose="02040503050406030204" pitchFamily="18" charset="0"/>
                                          </a:rPr>
                                          <m:t>0</m:t>
                                        </m:r>
                                      </m:e>
                                    </m:mr>
                                    <m:mr>
                                      <m:e>
                                        <m:r>
                                          <a:rPr lang="zh-CN" altLang="en-US" i="0">
                                            <a:latin typeface="Cambria Math" panose="02040503050406030204" pitchFamily="18" charset="0"/>
                                          </a:rPr>
                                          <m:t>1</m:t>
                                        </m:r>
                                      </m:e>
                                    </m:mr>
                                  </m:m>
                                </m:e>
                              </m:d>
                            </m:e>
                          </m:d>
                        </m:e>
                      </m:nary>
                    </m:oMath>
                  </m:oMathPara>
                </a14:m>
                <a:endParaRPr lang="zh-CN" altLang="en-US" dirty="0"/>
              </a:p>
            </p:txBody>
          </p:sp>
        </mc:Choice>
        <mc:Fallback xmlns="">
          <p:sp>
            <p:nvSpPr>
              <p:cNvPr id="16" name="矩形 15">
                <a:extLst>
                  <a:ext uri="{FF2B5EF4-FFF2-40B4-BE49-F238E27FC236}">
                    <a16:creationId xmlns:a16="http://schemas.microsoft.com/office/drawing/2014/main" id="{8208E872-A4E8-4BF5-B22F-9262822FF466}"/>
                  </a:ext>
                </a:extLst>
              </p:cNvPr>
              <p:cNvSpPr>
                <a:spLocks noRot="1" noChangeAspect="1" noMove="1" noResize="1" noEditPoints="1" noAdjustHandles="1" noChangeArrowheads="1" noChangeShapeType="1" noTextEdit="1"/>
              </p:cNvSpPr>
              <p:nvPr/>
            </p:nvSpPr>
            <p:spPr>
              <a:xfrm>
                <a:off x="5328572" y="2710044"/>
                <a:ext cx="6096000" cy="84856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6440594"/>
      </p:ext>
    </p:extLst>
  </p:cSld>
  <p:clrMapOvr>
    <a:masterClrMapping/>
  </p:clrMapOvr>
  <mc:AlternateContent xmlns:mc="http://schemas.openxmlformats.org/markup-compatibility/2006" xmlns:p14="http://schemas.microsoft.com/office/powerpoint/2010/main">
    <mc:Choice Requires="p14">
      <p:transition spd="slow" p14:dur="2000" advTm="18971"/>
    </mc:Choice>
    <mc:Fallback xmlns="">
      <p:transition spd="slow" advTm="1897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59C57A-5AB2-494E-8070-7D6FAC7B7307}"/>
              </a:ext>
            </a:extLst>
          </p:cNvPr>
          <p:cNvSpPr>
            <a:spLocks noGrp="1"/>
          </p:cNvSpPr>
          <p:nvPr>
            <p:ph type="title"/>
          </p:nvPr>
        </p:nvSpPr>
        <p:spPr>
          <a:xfrm>
            <a:off x="1097280" y="492759"/>
            <a:ext cx="10058400" cy="992293"/>
          </a:xfrm>
        </p:spPr>
        <p:txBody>
          <a:bodyPr>
            <a:normAutofit/>
          </a:bodyPr>
          <a:lstStyle/>
          <a:p>
            <a:r>
              <a:rPr lang="zh-CN" altLang="en-US" sz="3200" dirty="0"/>
              <a:t>不均匀光照的计算方法</a:t>
            </a:r>
          </a:p>
        </p:txBody>
      </p:sp>
      <p:sp>
        <p:nvSpPr>
          <p:cNvPr id="3" name="内容占位符 2">
            <a:extLst>
              <a:ext uri="{FF2B5EF4-FFF2-40B4-BE49-F238E27FC236}">
                <a16:creationId xmlns:a16="http://schemas.microsoft.com/office/drawing/2014/main" id="{7726F063-AA01-4A23-A3C5-39D2FAACEFC4}"/>
              </a:ext>
            </a:extLst>
          </p:cNvPr>
          <p:cNvSpPr>
            <a:spLocks noGrp="1"/>
          </p:cNvSpPr>
          <p:nvPr>
            <p:ph idx="1"/>
          </p:nvPr>
        </p:nvSpPr>
        <p:spPr>
          <a:xfrm>
            <a:off x="1097280" y="1845734"/>
            <a:ext cx="4998720" cy="4023360"/>
          </a:xfrm>
        </p:spPr>
        <p:txBody>
          <a:bodyPr/>
          <a:lstStyle/>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None/>
            </a:pPr>
            <a:endParaRPr lang="en-US" altLang="zh-CN" dirty="0"/>
          </a:p>
          <a:p>
            <a:pPr>
              <a:buFont typeface="Wingdings" panose="05000000000000000000" pitchFamily="2" charset="2"/>
              <a:buChar char="l"/>
            </a:pPr>
            <a:r>
              <a:rPr lang="en-US" altLang="zh-CN" dirty="0"/>
              <a:t>K</a:t>
            </a:r>
            <a:r>
              <a:rPr lang="en-US" altLang="zh-CN" baseline="-25000" dirty="0"/>
              <a:t>D</a:t>
            </a:r>
            <a:r>
              <a:rPr lang="zh-CN" altLang="en-US" dirty="0"/>
              <a:t>表示在球面分布</a:t>
            </a:r>
            <a:r>
              <a:rPr lang="en-US" altLang="zh-CN" dirty="0"/>
              <a:t>D</a:t>
            </a:r>
            <a:r>
              <a:rPr lang="zh-CN" altLang="en-US" dirty="0"/>
              <a:t>上多边形光源</a:t>
            </a:r>
            <a:r>
              <a:rPr lang="en-US" altLang="zh-CN" dirty="0"/>
              <a:t>P</a:t>
            </a:r>
            <a:r>
              <a:rPr lang="zh-CN" altLang="en-US" dirty="0"/>
              <a:t>在多边形光源与被照射点的球面域的交点形成的范围内的积分，它的结果能够影响被照射物体高光的范围。</a:t>
            </a:r>
            <a:endParaRPr lang="en-US" altLang="zh-CN" dirty="0"/>
          </a:p>
        </p:txBody>
      </p:sp>
      <p:sp>
        <p:nvSpPr>
          <p:cNvPr id="5" name="矩形: 圆角 4">
            <a:extLst>
              <a:ext uri="{FF2B5EF4-FFF2-40B4-BE49-F238E27FC236}">
                <a16:creationId xmlns:a16="http://schemas.microsoft.com/office/drawing/2014/main" id="{CCF3BD54-887A-4BCD-8C5C-97D3DBE83B8F}"/>
              </a:ext>
            </a:extLst>
          </p:cNvPr>
          <p:cNvSpPr/>
          <p:nvPr/>
        </p:nvSpPr>
        <p:spPr>
          <a:xfrm>
            <a:off x="1596073" y="6447094"/>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题目背景</a:t>
            </a:r>
          </a:p>
        </p:txBody>
      </p:sp>
      <p:sp>
        <p:nvSpPr>
          <p:cNvPr id="6" name="矩形: 圆角 5">
            <a:extLst>
              <a:ext uri="{FF2B5EF4-FFF2-40B4-BE49-F238E27FC236}">
                <a16:creationId xmlns:a16="http://schemas.microsoft.com/office/drawing/2014/main" id="{E0BDBFD9-8243-47C1-9D09-82256800ABFB}"/>
              </a:ext>
            </a:extLst>
          </p:cNvPr>
          <p:cNvSpPr/>
          <p:nvPr/>
        </p:nvSpPr>
        <p:spPr>
          <a:xfrm>
            <a:off x="3379310" y="6447095"/>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问题研究</a:t>
            </a:r>
          </a:p>
        </p:txBody>
      </p:sp>
      <p:sp>
        <p:nvSpPr>
          <p:cNvPr id="7" name="矩形: 圆角 6">
            <a:extLst>
              <a:ext uri="{FF2B5EF4-FFF2-40B4-BE49-F238E27FC236}">
                <a16:creationId xmlns:a16="http://schemas.microsoft.com/office/drawing/2014/main" id="{CF3EED79-4529-4FB7-AE89-518478B9E9EE}"/>
              </a:ext>
            </a:extLst>
          </p:cNvPr>
          <p:cNvSpPr/>
          <p:nvPr/>
        </p:nvSpPr>
        <p:spPr>
          <a:xfrm>
            <a:off x="5162547" y="6447096"/>
            <a:ext cx="1656373" cy="354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主要内容</a:t>
            </a:r>
          </a:p>
        </p:txBody>
      </p:sp>
      <p:sp>
        <p:nvSpPr>
          <p:cNvPr id="8" name="矩形: 圆角 7">
            <a:extLst>
              <a:ext uri="{FF2B5EF4-FFF2-40B4-BE49-F238E27FC236}">
                <a16:creationId xmlns:a16="http://schemas.microsoft.com/office/drawing/2014/main" id="{D4669F74-9C02-49B9-9AD0-5822BEB039FF}"/>
              </a:ext>
            </a:extLst>
          </p:cNvPr>
          <p:cNvSpPr/>
          <p:nvPr/>
        </p:nvSpPr>
        <p:spPr>
          <a:xfrm>
            <a:off x="6945784" y="6447097"/>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效果展示</a:t>
            </a:r>
          </a:p>
        </p:txBody>
      </p:sp>
      <p:sp>
        <p:nvSpPr>
          <p:cNvPr id="9" name="矩形: 圆角 8">
            <a:extLst>
              <a:ext uri="{FF2B5EF4-FFF2-40B4-BE49-F238E27FC236}">
                <a16:creationId xmlns:a16="http://schemas.microsoft.com/office/drawing/2014/main" id="{8403B349-50F6-49A8-9227-DEF2F31F2839}"/>
              </a:ext>
            </a:extLst>
          </p:cNvPr>
          <p:cNvSpPr/>
          <p:nvPr/>
        </p:nvSpPr>
        <p:spPr>
          <a:xfrm>
            <a:off x="8729021" y="6447098"/>
            <a:ext cx="1656373" cy="354937"/>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应用及总结</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A070917-CF09-438E-AB01-A9E81983B3DB}"/>
                  </a:ext>
                </a:extLst>
              </p:cNvPr>
              <p:cNvSpPr/>
              <p:nvPr/>
            </p:nvSpPr>
            <p:spPr>
              <a:xfrm>
                <a:off x="6096000" y="665281"/>
                <a:ext cx="4442434" cy="737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𝑣</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𝑣</m:t>
                              </m:r>
                            </m:sub>
                          </m:sSub>
                        </m:e>
                      </m:d>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1">
                              <a:latin typeface="Cambria Math" panose="02040503050406030204" pitchFamily="18" charset="0"/>
                            </a:rPr>
                            <m:t>𝐷</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𝐷</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𝐿</m:t>
                          </m:r>
                        </m:sub>
                      </m:sSub>
                    </m:oMath>
                  </m:oMathPara>
                </a14:m>
                <a:endParaRPr lang="zh-CN" altLang="en-US" dirty="0"/>
              </a:p>
            </p:txBody>
          </p:sp>
        </mc:Choice>
        <mc:Fallback xmlns="">
          <p:sp>
            <p:nvSpPr>
              <p:cNvPr id="12" name="矩形 11">
                <a:extLst>
                  <a:ext uri="{FF2B5EF4-FFF2-40B4-BE49-F238E27FC236}">
                    <a16:creationId xmlns:a16="http://schemas.microsoft.com/office/drawing/2014/main" id="{DA070917-CF09-438E-AB01-A9E81983B3DB}"/>
                  </a:ext>
                </a:extLst>
              </p:cNvPr>
              <p:cNvSpPr>
                <a:spLocks noRot="1" noChangeAspect="1" noMove="1" noResize="1" noEditPoints="1" noAdjustHandles="1" noChangeArrowheads="1" noChangeShapeType="1" noTextEdit="1"/>
              </p:cNvSpPr>
              <p:nvPr/>
            </p:nvSpPr>
            <p:spPr>
              <a:xfrm>
                <a:off x="6096000" y="665281"/>
                <a:ext cx="4442434" cy="7378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D96C940B-F681-4964-AE5F-0219DA18355A}"/>
                  </a:ext>
                </a:extLst>
              </p:cNvPr>
              <p:cNvSpPr/>
              <p:nvPr/>
            </p:nvSpPr>
            <p:spPr>
              <a:xfrm>
                <a:off x="2182249" y="2950539"/>
                <a:ext cx="2140394" cy="737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𝐷</m:t>
                          </m:r>
                        </m:sub>
                      </m:sSub>
                      <m:r>
                        <a:rPr lang="zh-CN" altLang="en-US" i="0">
                          <a:latin typeface="Cambria Math" panose="02040503050406030204" pitchFamily="18" charset="0"/>
                        </a:rPr>
                        <m:t>=</m:t>
                      </m:r>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r>
                            <a:rPr lang="zh-CN" altLang="en-US" i="1">
                              <a:latin typeface="Cambria Math" panose="02040503050406030204" pitchFamily="18" charset="0"/>
                            </a:rPr>
                            <m:t>𝐷</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oMath>
                  </m:oMathPara>
                </a14:m>
                <a:endParaRPr lang="zh-CN" altLang="en-US" dirty="0"/>
              </a:p>
            </p:txBody>
          </p:sp>
        </mc:Choice>
        <mc:Fallback xmlns="">
          <p:sp>
            <p:nvSpPr>
              <p:cNvPr id="16" name="矩形 15">
                <a:extLst>
                  <a:ext uri="{FF2B5EF4-FFF2-40B4-BE49-F238E27FC236}">
                    <a16:creationId xmlns:a16="http://schemas.microsoft.com/office/drawing/2014/main" id="{D96C940B-F681-4964-AE5F-0219DA18355A}"/>
                  </a:ext>
                </a:extLst>
              </p:cNvPr>
              <p:cNvSpPr>
                <a:spLocks noRot="1" noChangeAspect="1" noMove="1" noResize="1" noEditPoints="1" noAdjustHandles="1" noChangeArrowheads="1" noChangeShapeType="1" noTextEdit="1"/>
              </p:cNvSpPr>
              <p:nvPr/>
            </p:nvSpPr>
            <p:spPr>
              <a:xfrm>
                <a:off x="2182249" y="2950539"/>
                <a:ext cx="2140394" cy="7378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4F5FE30-3589-4B06-860B-63E077F2B0F3}"/>
                  </a:ext>
                </a:extLst>
              </p:cNvPr>
              <p:cNvSpPr/>
              <p:nvPr/>
            </p:nvSpPr>
            <p:spPr>
              <a:xfrm>
                <a:off x="7180969" y="2854454"/>
                <a:ext cx="2947409" cy="9300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𝐿</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1">
                                  <a:latin typeface="Cambria Math" panose="02040503050406030204" pitchFamily="18" charset="0"/>
                                </a:rPr>
                                <m:t>𝐷</m:t>
                              </m:r>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d>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num>
                        <m:den>
                          <m:nary>
                            <m:naryPr>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𝑃</m:t>
                              </m:r>
                            </m:sub>
                            <m:sup/>
                            <m:e>
                              <m:r>
                                <a:rPr lang="zh-CN" altLang="en-US" i="1">
                                  <a:latin typeface="Cambria Math" panose="02040503050406030204" pitchFamily="18" charset="0"/>
                                </a:rPr>
                                <m:t>𝐷</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𝑑</m:t>
                              </m:r>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𝑖</m:t>
                                  </m:r>
                                </m:sub>
                              </m:sSub>
                            </m:e>
                          </m:nary>
                        </m:den>
                      </m:f>
                    </m:oMath>
                  </m:oMathPara>
                </a14:m>
                <a:endParaRPr lang="zh-CN" altLang="en-US" dirty="0"/>
              </a:p>
            </p:txBody>
          </p:sp>
        </mc:Choice>
        <mc:Fallback xmlns="">
          <p:sp>
            <p:nvSpPr>
              <p:cNvPr id="17" name="矩形 16">
                <a:extLst>
                  <a:ext uri="{FF2B5EF4-FFF2-40B4-BE49-F238E27FC236}">
                    <a16:creationId xmlns:a16="http://schemas.microsoft.com/office/drawing/2014/main" id="{54F5FE30-3589-4B06-860B-63E077F2B0F3}"/>
                  </a:ext>
                </a:extLst>
              </p:cNvPr>
              <p:cNvSpPr>
                <a:spLocks noRot="1" noChangeAspect="1" noMove="1" noResize="1" noEditPoints="1" noAdjustHandles="1" noChangeArrowheads="1" noChangeShapeType="1" noTextEdit="1"/>
              </p:cNvSpPr>
              <p:nvPr/>
            </p:nvSpPr>
            <p:spPr>
              <a:xfrm>
                <a:off x="7180969" y="2854454"/>
                <a:ext cx="2947409" cy="930063"/>
              </a:xfrm>
              <a:prstGeom prst="rect">
                <a:avLst/>
              </a:prstGeom>
              <a:blipFill>
                <a:blip r:embed="rId5"/>
                <a:stretch>
                  <a:fillRect/>
                </a:stretch>
              </a:blipFill>
            </p:spPr>
            <p:txBody>
              <a:bodyPr/>
              <a:lstStyle/>
              <a:p>
                <a:r>
                  <a:rPr lang="zh-CN" altLang="en-US">
                    <a:noFill/>
                  </a:rPr>
                  <a:t> </a:t>
                </a:r>
              </a:p>
            </p:txBody>
          </p:sp>
        </mc:Fallback>
      </mc:AlternateContent>
      <p:sp>
        <p:nvSpPr>
          <p:cNvPr id="18" name="内容占位符 2">
            <a:extLst>
              <a:ext uri="{FF2B5EF4-FFF2-40B4-BE49-F238E27FC236}">
                <a16:creationId xmlns:a16="http://schemas.microsoft.com/office/drawing/2014/main" id="{EBFF3D68-F73F-46DC-921B-D4338041FEA7}"/>
              </a:ext>
            </a:extLst>
          </p:cNvPr>
          <p:cNvSpPr txBox="1">
            <a:spLocks/>
          </p:cNvSpPr>
          <p:nvPr/>
        </p:nvSpPr>
        <p:spPr>
          <a:xfrm>
            <a:off x="6096000"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a:p>
            <a:pPr marL="0" indent="0">
              <a:buFont typeface="Calibri" panose="020F0502020204030204" pitchFamily="34" charset="0"/>
              <a:buNone/>
            </a:pPr>
            <a:endParaRPr lang="en-US" altLang="zh-CN" dirty="0"/>
          </a:p>
          <a:p>
            <a:pPr>
              <a:buFont typeface="Wingdings" panose="05000000000000000000" pitchFamily="2" charset="2"/>
              <a:buChar char="l"/>
            </a:pPr>
            <a:r>
              <a:rPr lang="en-US" altLang="zh-CN" dirty="0"/>
              <a:t>K</a:t>
            </a:r>
            <a:r>
              <a:rPr lang="en-US" altLang="zh-CN" baseline="-25000" dirty="0"/>
              <a:t>L</a:t>
            </a:r>
            <a:r>
              <a:rPr lang="zh-CN" altLang="en-US" dirty="0"/>
              <a:t>能够看作是球面分布</a:t>
            </a:r>
            <a:r>
              <a:rPr lang="en-US" altLang="zh-CN" dirty="0"/>
              <a:t>D</a:t>
            </a:r>
            <a:r>
              <a:rPr lang="zh-CN" altLang="en-US" dirty="0"/>
              <a:t>上多边形光源</a:t>
            </a:r>
            <a:r>
              <a:rPr lang="en-US" altLang="zh-CN" dirty="0"/>
              <a:t>P</a:t>
            </a:r>
            <a:r>
              <a:rPr lang="zh-CN" altLang="en-US" dirty="0"/>
              <a:t>在多边形光源与被照射点的球面域的交点形成的范围内的颜色的加权平均值，它可以影响该点高光的颜色。</a:t>
            </a:r>
            <a:endParaRPr lang="en-US" altLang="zh-CN" dirty="0"/>
          </a:p>
        </p:txBody>
      </p:sp>
    </p:spTree>
    <p:extLst>
      <p:ext uri="{BB962C8B-B14F-4D97-AF65-F5344CB8AC3E}">
        <p14:creationId xmlns:p14="http://schemas.microsoft.com/office/powerpoint/2010/main" val="100825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4165</TotalTime>
  <Words>3382</Words>
  <Application>Microsoft Office PowerPoint</Application>
  <PresentationFormat>宽屏</PresentationFormat>
  <Paragraphs>258</Paragraphs>
  <Slides>18</Slides>
  <Notes>18</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-apple-system</vt:lpstr>
      <vt:lpstr>等线</vt:lpstr>
      <vt:lpstr>Arial</vt:lpstr>
      <vt:lpstr>Calibri</vt:lpstr>
      <vt:lpstr>Calibri Light</vt:lpstr>
      <vt:lpstr>Cambria Math</vt:lpstr>
      <vt:lpstr>Wingdings</vt:lpstr>
      <vt:lpstr>回顾</vt:lpstr>
      <vt:lpstr>《Real-Time Polygonal-Light Shading with Linearly Transformed Cosines》</vt:lpstr>
      <vt:lpstr>PowerPoint 演示文稿</vt:lpstr>
      <vt:lpstr>研究动机</vt:lpstr>
      <vt:lpstr>相关研究</vt:lpstr>
      <vt:lpstr>多边形光源的光照计算优化思路</vt:lpstr>
      <vt:lpstr>线性变换余弦算法</vt:lpstr>
      <vt:lpstr>线性变换余弦算法</vt:lpstr>
      <vt:lpstr>线性变换余弦算法</vt:lpstr>
      <vt:lpstr>不均匀光照的计算方法</vt:lpstr>
      <vt:lpstr>拟合</vt:lpstr>
      <vt:lpstr>拟合效果</vt:lpstr>
      <vt:lpstr>预计算</vt:lpstr>
      <vt:lpstr>渲染</vt:lpstr>
      <vt:lpstr>光照效果</vt:lpstr>
      <vt:lpstr>光照效果</vt:lpstr>
      <vt:lpstr>光照效果</vt:lpstr>
      <vt:lpstr>相关应用</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浩雨 李</dc:creator>
  <cp:lastModifiedBy>李 浩雨</cp:lastModifiedBy>
  <cp:revision>238</cp:revision>
  <dcterms:created xsi:type="dcterms:W3CDTF">2020-05-30T07:00:51Z</dcterms:created>
  <dcterms:modified xsi:type="dcterms:W3CDTF">2021-01-14T09:42:02Z</dcterms:modified>
</cp:coreProperties>
</file>